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  <p:sldMasterId id="2147483684" r:id="rId2"/>
    <p:sldMasterId id="2147483732" r:id="rId3"/>
    <p:sldMasterId id="2147483872" r:id="rId4"/>
    <p:sldMasterId id="2147483900" r:id="rId5"/>
    <p:sldMasterId id="2147483924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</p:sldIdLst>
  <p:sldSz cx="12192000" cy="6858000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5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5" Type="http://schemas.openxmlformats.org/officeDocument/2006/relationships/slideMaster" Target="slideMasters/slideMaster5.xml"/><Relationship Id="rId61" Type="http://schemas.openxmlformats.org/officeDocument/2006/relationships/theme" Target="theme/theme1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presProps" Target="pres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1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11444760" y="0"/>
            <a:ext cx="720720" cy="6829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11438640" y="6453360"/>
            <a:ext cx="7376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fld id="{334CFB2B-A8CD-4BBC-8443-DEAC0635C97B}" type="slidenum">
              <a:rPr lang="en-US" sz="1800" b="0" strike="noStrike" spc="-1">
                <a:solidFill>
                  <a:srgbClr val="808080"/>
                </a:solidFill>
                <a:latin typeface="Arial"/>
                <a:ea typeface="DejaVu Sans"/>
              </a:rPr>
              <a:t>‹Nr.›</a:t>
            </a:fld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CustomShape 3"/>
          <p:cNvSpPr/>
          <p:nvPr/>
        </p:nvSpPr>
        <p:spPr>
          <a:xfrm>
            <a:off x="912240" y="1268280"/>
            <a:ext cx="9187560" cy="34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91" name="Picture 19" descr="Logo_TUC_de_RGB"/>
          <p:cNvPicPr/>
          <p:nvPr/>
        </p:nvPicPr>
        <p:blipFill>
          <a:blip r:embed="rId3"/>
          <a:stretch/>
        </p:blipFill>
        <p:spPr>
          <a:xfrm>
            <a:off x="0" y="0"/>
            <a:ext cx="3031560" cy="541440"/>
          </a:xfrm>
          <a:prstGeom prst="rect">
            <a:avLst/>
          </a:prstGeom>
          <a:ln w="0">
            <a:noFill/>
          </a:ln>
        </p:spPr>
      </p:pic>
      <p:pic>
        <p:nvPicPr>
          <p:cNvPr id="92" name="Grafik 2"/>
          <p:cNvPicPr/>
          <p:nvPr/>
        </p:nvPicPr>
        <p:blipFill>
          <a:blip r:embed="rId4"/>
          <a:stretch/>
        </p:blipFill>
        <p:spPr>
          <a:xfrm>
            <a:off x="7430400" y="134640"/>
            <a:ext cx="3677400" cy="493560"/>
          </a:xfrm>
          <a:prstGeom prst="rect">
            <a:avLst/>
          </a:prstGeom>
          <a:ln w="0">
            <a:noFill/>
          </a:ln>
        </p:spPr>
      </p:pic>
      <p:sp>
        <p:nvSpPr>
          <p:cNvPr id="93" name="CustomShape 4"/>
          <p:cNvSpPr/>
          <p:nvPr/>
        </p:nvSpPr>
        <p:spPr>
          <a:xfrm>
            <a:off x="912240" y="1268280"/>
            <a:ext cx="9187560" cy="34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4" name="CustomShape 5"/>
          <p:cNvSpPr/>
          <p:nvPr/>
        </p:nvSpPr>
        <p:spPr>
          <a:xfrm>
            <a:off x="11444760" y="0"/>
            <a:ext cx="720720" cy="6829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5" name="CustomShape 6"/>
          <p:cNvSpPr/>
          <p:nvPr/>
        </p:nvSpPr>
        <p:spPr>
          <a:xfrm>
            <a:off x="0" y="6642720"/>
            <a:ext cx="12163680" cy="21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00" b="0" strike="noStrike" spc="-1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lang="en-GB" sz="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11444760" y="0"/>
            <a:ext cx="720720" cy="6829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11438640" y="6453360"/>
            <a:ext cx="7376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fld id="{0EEF37EA-9F8E-4508-84E9-30FE0F5B712E}" type="slidenum">
              <a:rPr lang="en-US" sz="1800" b="0" strike="noStrike" spc="-1">
                <a:solidFill>
                  <a:srgbClr val="808080"/>
                </a:solidFill>
                <a:latin typeface="Arial"/>
                <a:ea typeface="DejaVu Sans"/>
              </a:rPr>
              <a:t>‹Nr.›</a:t>
            </a:fld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CustomShape 3"/>
          <p:cNvSpPr/>
          <p:nvPr/>
        </p:nvSpPr>
        <p:spPr>
          <a:xfrm>
            <a:off x="912240" y="1268280"/>
            <a:ext cx="9187560" cy="34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45" name="Picture 19" descr="Logo_TUC_de_RGB"/>
          <p:cNvPicPr/>
          <p:nvPr/>
        </p:nvPicPr>
        <p:blipFill>
          <a:blip r:embed="rId3"/>
          <a:stretch/>
        </p:blipFill>
        <p:spPr>
          <a:xfrm>
            <a:off x="0" y="0"/>
            <a:ext cx="3031560" cy="541440"/>
          </a:xfrm>
          <a:prstGeom prst="rect">
            <a:avLst/>
          </a:prstGeom>
          <a:ln w="0">
            <a:noFill/>
          </a:ln>
        </p:spPr>
      </p:pic>
      <p:pic>
        <p:nvPicPr>
          <p:cNvPr id="246" name="Grafik 2"/>
          <p:cNvPicPr/>
          <p:nvPr/>
        </p:nvPicPr>
        <p:blipFill>
          <a:blip r:embed="rId4"/>
          <a:stretch/>
        </p:blipFill>
        <p:spPr>
          <a:xfrm>
            <a:off x="7430400" y="134640"/>
            <a:ext cx="3677400" cy="493560"/>
          </a:xfrm>
          <a:prstGeom prst="rect">
            <a:avLst/>
          </a:prstGeom>
          <a:ln w="0">
            <a:noFill/>
          </a:ln>
        </p:spPr>
      </p:pic>
      <p:sp>
        <p:nvSpPr>
          <p:cNvPr id="247" name="CustomShape 4"/>
          <p:cNvSpPr/>
          <p:nvPr/>
        </p:nvSpPr>
        <p:spPr>
          <a:xfrm>
            <a:off x="11444760" y="0"/>
            <a:ext cx="720720" cy="6829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48" name="CustomShape 5"/>
          <p:cNvSpPr/>
          <p:nvPr/>
        </p:nvSpPr>
        <p:spPr>
          <a:xfrm>
            <a:off x="11438640" y="6453360"/>
            <a:ext cx="7376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fld id="{531851E2-9164-4A14-BE29-884047AF8BD2}" type="slidenum">
              <a:rPr lang="en-US" sz="1800" b="0" strike="noStrike" spc="-1">
                <a:solidFill>
                  <a:srgbClr val="808080"/>
                </a:solidFill>
                <a:latin typeface="Arial"/>
                <a:ea typeface="DejaVu Sans"/>
              </a:rPr>
              <a:t>‹Nr.›</a:t>
            </a:fld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CustomShape 6"/>
          <p:cNvSpPr/>
          <p:nvPr/>
        </p:nvSpPr>
        <p:spPr>
          <a:xfrm>
            <a:off x="0" y="6642720"/>
            <a:ext cx="12163680" cy="21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00" b="0" strike="noStrike" spc="-1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lang="en-GB" sz="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CustomShape 1"/>
          <p:cNvSpPr/>
          <p:nvPr/>
        </p:nvSpPr>
        <p:spPr>
          <a:xfrm>
            <a:off x="11444760" y="0"/>
            <a:ext cx="719280" cy="6828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65" name="CustomShape 2"/>
          <p:cNvSpPr/>
          <p:nvPr/>
        </p:nvSpPr>
        <p:spPr>
          <a:xfrm>
            <a:off x="11438640" y="6453360"/>
            <a:ext cx="7362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fld id="{D8E6D3DD-A11B-4AAD-B9B5-11C10CEDAEDB}" type="slidenum">
              <a:rPr lang="en-US" sz="1800" b="0" strike="noStrike" spc="-1">
                <a:solidFill>
                  <a:srgbClr val="808080"/>
                </a:solidFill>
                <a:latin typeface="Arial"/>
                <a:ea typeface="DejaVu Sans"/>
              </a:rPr>
              <a:t>‹Nr.›</a:t>
            </a:fld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CustomShape 3"/>
          <p:cNvSpPr/>
          <p:nvPr/>
        </p:nvSpPr>
        <p:spPr>
          <a:xfrm>
            <a:off x="912240" y="1268280"/>
            <a:ext cx="9186120" cy="33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67" name="Picture 19" descr="Logo_TUC_de_RGB"/>
          <p:cNvPicPr/>
          <p:nvPr/>
        </p:nvPicPr>
        <p:blipFill>
          <a:blip r:embed="rId3"/>
          <a:stretch/>
        </p:blipFill>
        <p:spPr>
          <a:xfrm>
            <a:off x="0" y="0"/>
            <a:ext cx="3030120" cy="540000"/>
          </a:xfrm>
          <a:prstGeom prst="rect">
            <a:avLst/>
          </a:prstGeom>
          <a:ln w="0">
            <a:noFill/>
          </a:ln>
        </p:spPr>
      </p:pic>
      <p:pic>
        <p:nvPicPr>
          <p:cNvPr id="468" name="Grafik 2"/>
          <p:cNvPicPr/>
          <p:nvPr/>
        </p:nvPicPr>
        <p:blipFill>
          <a:blip r:embed="rId4"/>
          <a:stretch/>
        </p:blipFill>
        <p:spPr>
          <a:xfrm>
            <a:off x="7430400" y="134640"/>
            <a:ext cx="3675960" cy="492120"/>
          </a:xfrm>
          <a:prstGeom prst="rect">
            <a:avLst/>
          </a:prstGeom>
          <a:ln w="0">
            <a:noFill/>
          </a:ln>
        </p:spPr>
      </p:pic>
      <p:sp>
        <p:nvSpPr>
          <p:cNvPr id="469" name="CustomShape 4"/>
          <p:cNvSpPr/>
          <p:nvPr/>
        </p:nvSpPr>
        <p:spPr>
          <a:xfrm>
            <a:off x="912240" y="1268280"/>
            <a:ext cx="9186120" cy="33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70" name="CustomShape 5"/>
          <p:cNvSpPr/>
          <p:nvPr/>
        </p:nvSpPr>
        <p:spPr>
          <a:xfrm>
            <a:off x="11444760" y="0"/>
            <a:ext cx="719280" cy="6828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71" name="CustomShape 6"/>
          <p:cNvSpPr/>
          <p:nvPr/>
        </p:nvSpPr>
        <p:spPr>
          <a:xfrm>
            <a:off x="0" y="6642720"/>
            <a:ext cx="12162240" cy="21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00" b="0" strike="noStrike" spc="-1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lang="en-GB" sz="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3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CustomShape 1"/>
          <p:cNvSpPr/>
          <p:nvPr/>
        </p:nvSpPr>
        <p:spPr>
          <a:xfrm>
            <a:off x="11444760" y="0"/>
            <a:ext cx="730800" cy="68396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37" name="CustomShape 2"/>
          <p:cNvSpPr/>
          <p:nvPr/>
        </p:nvSpPr>
        <p:spPr>
          <a:xfrm>
            <a:off x="11438640" y="6453360"/>
            <a:ext cx="747720" cy="40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fld id="{B5F1D06F-1F1B-4B9D-8D40-67A6F3FC36AF}" type="slidenum">
              <a:rPr lang="de-DE" sz="1800" b="0" strike="noStrike" spc="-1">
                <a:solidFill>
                  <a:srgbClr val="808080"/>
                </a:solidFill>
                <a:latin typeface="Arial Unicode MS"/>
                <a:ea typeface="DejaVu Sans"/>
              </a:rPr>
              <a:t>‹Nr.›</a:t>
            </a:fld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8" name="CustomShape 3"/>
          <p:cNvSpPr/>
          <p:nvPr/>
        </p:nvSpPr>
        <p:spPr>
          <a:xfrm>
            <a:off x="912240" y="1268280"/>
            <a:ext cx="9197640" cy="35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439" name="Picture 19" descr="Logo_TUC_de_RGB"/>
          <p:cNvPicPr/>
          <p:nvPr/>
        </p:nvPicPr>
        <p:blipFill>
          <a:blip r:embed="rId3"/>
          <a:stretch/>
        </p:blipFill>
        <p:spPr>
          <a:xfrm>
            <a:off x="0" y="0"/>
            <a:ext cx="3041640" cy="551520"/>
          </a:xfrm>
          <a:prstGeom prst="rect">
            <a:avLst/>
          </a:prstGeom>
          <a:ln w="0">
            <a:noFill/>
          </a:ln>
        </p:spPr>
      </p:pic>
      <p:pic>
        <p:nvPicPr>
          <p:cNvPr id="1440" name="Grafik 2"/>
          <p:cNvPicPr/>
          <p:nvPr/>
        </p:nvPicPr>
        <p:blipFill>
          <a:blip r:embed="rId4"/>
          <a:stretch/>
        </p:blipFill>
        <p:spPr>
          <a:xfrm>
            <a:off x="7430400" y="134640"/>
            <a:ext cx="3687480" cy="503640"/>
          </a:xfrm>
          <a:prstGeom prst="rect">
            <a:avLst/>
          </a:prstGeom>
          <a:ln w="0">
            <a:noFill/>
          </a:ln>
        </p:spPr>
      </p:pic>
      <p:sp>
        <p:nvSpPr>
          <p:cNvPr id="1441" name="CustomShape 4"/>
          <p:cNvSpPr/>
          <p:nvPr/>
        </p:nvSpPr>
        <p:spPr>
          <a:xfrm>
            <a:off x="11444760" y="0"/>
            <a:ext cx="730800" cy="68396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42" name="CustomShape 5"/>
          <p:cNvSpPr/>
          <p:nvPr/>
        </p:nvSpPr>
        <p:spPr>
          <a:xfrm>
            <a:off x="11438640" y="6453360"/>
            <a:ext cx="747720" cy="40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fld id="{F568995C-8AC4-4337-9547-16D6BF4728D4}" type="slidenum">
              <a:rPr lang="de-DE" sz="1800" b="0" strike="noStrike" spc="-1">
                <a:solidFill>
                  <a:srgbClr val="808080"/>
                </a:solidFill>
                <a:latin typeface="Arial Unicode MS"/>
                <a:ea typeface="DejaVu Sans"/>
              </a:rPr>
              <a:t>‹Nr.›</a:t>
            </a:fld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3" name="CustomShape 6"/>
          <p:cNvSpPr/>
          <p:nvPr/>
        </p:nvSpPr>
        <p:spPr>
          <a:xfrm>
            <a:off x="0" y="6642720"/>
            <a:ext cx="12166200" cy="21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00" b="0" strike="noStrike" spc="-1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lang="en-GB" sz="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4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CustomShape 1"/>
          <p:cNvSpPr/>
          <p:nvPr/>
        </p:nvSpPr>
        <p:spPr>
          <a:xfrm>
            <a:off x="11444760" y="0"/>
            <a:ext cx="722880" cy="68317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91" name="CustomShape 2"/>
          <p:cNvSpPr/>
          <p:nvPr/>
        </p:nvSpPr>
        <p:spPr>
          <a:xfrm>
            <a:off x="11438640" y="6453360"/>
            <a:ext cx="7398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fld id="{AF5174AF-4642-4861-BFBF-3DEFE3A284C6}" type="slidenum">
              <a:rPr lang="en-US" sz="1800" b="0" strike="noStrike" spc="-1">
                <a:solidFill>
                  <a:srgbClr val="808080"/>
                </a:solidFill>
                <a:latin typeface="Arial"/>
                <a:ea typeface="DejaVu Sans"/>
              </a:rPr>
              <a:t>‹Nr.›</a:t>
            </a:fld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2" name="CustomShape 3"/>
          <p:cNvSpPr/>
          <p:nvPr/>
        </p:nvSpPr>
        <p:spPr>
          <a:xfrm>
            <a:off x="912240" y="1268280"/>
            <a:ext cx="9189720" cy="343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593" name="Picture 19" descr="Logo_TUC_de_RGB"/>
          <p:cNvPicPr/>
          <p:nvPr/>
        </p:nvPicPr>
        <p:blipFill>
          <a:blip r:embed="rId3"/>
          <a:stretch/>
        </p:blipFill>
        <p:spPr>
          <a:xfrm>
            <a:off x="0" y="0"/>
            <a:ext cx="3033720" cy="543600"/>
          </a:xfrm>
          <a:prstGeom prst="rect">
            <a:avLst/>
          </a:prstGeom>
          <a:ln w="0">
            <a:noFill/>
          </a:ln>
        </p:spPr>
      </p:pic>
      <p:pic>
        <p:nvPicPr>
          <p:cNvPr id="1594" name="Grafik 2"/>
          <p:cNvPicPr/>
          <p:nvPr/>
        </p:nvPicPr>
        <p:blipFill>
          <a:blip r:embed="rId4"/>
          <a:stretch/>
        </p:blipFill>
        <p:spPr>
          <a:xfrm>
            <a:off x="7430400" y="134640"/>
            <a:ext cx="3679560" cy="495720"/>
          </a:xfrm>
          <a:prstGeom prst="rect">
            <a:avLst/>
          </a:prstGeom>
          <a:ln w="0">
            <a:noFill/>
          </a:ln>
        </p:spPr>
      </p:pic>
      <p:sp>
        <p:nvSpPr>
          <p:cNvPr id="1595" name="CustomShape 4"/>
          <p:cNvSpPr/>
          <p:nvPr/>
        </p:nvSpPr>
        <p:spPr>
          <a:xfrm>
            <a:off x="912240" y="1268280"/>
            <a:ext cx="9189720" cy="343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96" name="CustomShape 5"/>
          <p:cNvSpPr/>
          <p:nvPr/>
        </p:nvSpPr>
        <p:spPr>
          <a:xfrm>
            <a:off x="11444760" y="0"/>
            <a:ext cx="722880" cy="68317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97" name="CustomShape 6"/>
          <p:cNvSpPr/>
          <p:nvPr/>
        </p:nvSpPr>
        <p:spPr>
          <a:xfrm>
            <a:off x="0" y="6642720"/>
            <a:ext cx="12165840" cy="21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00" b="0" strike="noStrike" spc="-1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lang="en-GB" sz="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5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creativecommons.org/licenses/by-nc/2.0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onlinelibrary.wiley.com/doi/epdf/10.1111/jiec.13084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onlinelibrary.wiley.com/doi/epdf/10.1111/jiec.13084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creativecommons.org/licenses/by/4.0/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CE-LAB/teaching-material/tree/master/The-Limits-to-Growth" TargetMode="External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researchgate.net/publication/334520611_Kreislaufwirtschaft_-_Ein_Ausweg_aus_der_sozial-okologischen_Krise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a.ccc.de/v/bub2018-207-circular_society/related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a.ccc.de/v/bub2018-207-circular_society/related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sciencedirect.com/science/article/pii/S0921344920302354?via%3Dihub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orldbank.org/en/topic/socialprotection/publication/exploring-universal-basic-income-a-guide-to-navigating-concepts-evidence-and-practices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sciencedirect.com/science/article/pii/S0921344920302354?via%3Dihub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" TargetMode="External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" TargetMode="External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2.0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hyperlink" Target="https://creativecommons.org/licenses/by/2.0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hyperlink" Target="https://creativecommons.org/licenses/by/2.0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ansitionmonty.org/uploads/6/5/4/9/6549206/essence_of_pc_ebook_1.pdf" TargetMode="External"/><Relationship Id="rId2" Type="http://schemas.openxmlformats.org/officeDocument/2006/relationships/hyperlink" Target="https://agroforestry.org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sa/2.0/" TargetMode="External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CustomShape 1"/>
          <p:cNvSpPr/>
          <p:nvPr/>
        </p:nvSpPr>
        <p:spPr>
          <a:xfrm>
            <a:off x="527400" y="1412640"/>
            <a:ext cx="10340640" cy="1127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3200" b="1" strike="noStrike" spc="-1">
                <a:solidFill>
                  <a:srgbClr val="008C4F"/>
                </a:solidFill>
                <a:latin typeface="DejaVu Sans"/>
                <a:ea typeface="DejaVu Sans"/>
              </a:rPr>
              <a:t>The Limits to Growth: Sustainability and the Circular Economy</a:t>
            </a: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7" name="CustomShape 2"/>
          <p:cNvSpPr/>
          <p:nvPr/>
        </p:nvSpPr>
        <p:spPr>
          <a:xfrm>
            <a:off x="527400" y="2852640"/>
            <a:ext cx="10340640" cy="23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spcBef>
                <a:spcPts val="479"/>
              </a:spcBef>
              <a:tabLst>
                <a:tab pos="0" algn="l"/>
              </a:tabLst>
            </a:pPr>
            <a:r>
              <a:rPr lang="en-GB" sz="2400" b="1" strike="noStrike" spc="-1" dirty="0">
                <a:solidFill>
                  <a:srgbClr val="000000"/>
                </a:solidFill>
                <a:latin typeface="DejaVu Sans"/>
                <a:ea typeface="DejaVu Sans"/>
              </a:rPr>
              <a:t>Lecture 13: Summary and Outlook</a:t>
            </a:r>
            <a:endParaRPr lang="en-GB" sz="2400" b="0" strike="noStrike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pos="0" algn="l"/>
              </a:tabLst>
            </a:pPr>
            <a:endParaRPr lang="en-GB" sz="24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320"/>
              </a:spcBef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000000"/>
                </a:solidFill>
                <a:latin typeface="DejaVu Sans"/>
                <a:ea typeface="DejaVu Sans"/>
              </a:rPr>
              <a:t>Prof. Dr. Benjamin Leiding</a:t>
            </a:r>
            <a:endParaRPr lang="en-GB" sz="16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320"/>
              </a:spcBef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000000"/>
                </a:solidFill>
                <a:latin typeface="DejaVu Sans"/>
                <a:ea typeface="DejaVu Sans"/>
              </a:rPr>
              <a:t>M.Sc. Anant Sujatanagarjuna</a:t>
            </a:r>
            <a:endParaRPr lang="en-GB" sz="16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320"/>
              </a:spcBef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000000"/>
                </a:solidFill>
                <a:latin typeface="DejaVu Sans"/>
                <a:ea typeface="DejaVu Sans"/>
              </a:rPr>
              <a:t> M.Sc. Nelly Nicaise Nyeck Mbialeu</a:t>
            </a:r>
            <a:endParaRPr lang="en-GB" sz="16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CustomShape 78"/>
          <p:cNvSpPr/>
          <p:nvPr/>
        </p:nvSpPr>
        <p:spPr>
          <a:xfrm>
            <a:off x="335520" y="764640"/>
            <a:ext cx="10735920" cy="486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3" name="CustomShape 82"/>
          <p:cNvSpPr/>
          <p:nvPr/>
        </p:nvSpPr>
        <p:spPr>
          <a:xfrm>
            <a:off x="335520" y="1268280"/>
            <a:ext cx="10735920" cy="5023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lang="en-US" sz="1800" b="1" strike="noStrike" spc="-1">
                <a:solidFill>
                  <a:srgbClr val="000000"/>
                </a:solidFill>
                <a:latin typeface="DejaVu Sans"/>
                <a:ea typeface="DejaVu Sans"/>
              </a:rPr>
              <a:t>Sustainability</a:t>
            </a:r>
            <a:r>
              <a:rPr lang="de-DE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 → </a:t>
            </a:r>
            <a:r>
              <a:rPr lang="en-GB" sz="1800" b="1" strike="noStrike" spc="-1">
                <a:solidFill>
                  <a:srgbClr val="000000"/>
                </a:solidFill>
                <a:latin typeface="DejaVu Sans"/>
                <a:ea typeface="DejaVu Sans"/>
              </a:rPr>
              <a:t>Consume less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4" name="CustomShape 83"/>
          <p:cNvSpPr/>
          <p:nvPr/>
        </p:nvSpPr>
        <p:spPr>
          <a:xfrm>
            <a:off x="432720" y="1148040"/>
            <a:ext cx="10344960" cy="48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666666"/>
                </a:solidFill>
                <a:latin typeface="DejaVu Sans"/>
                <a:ea typeface="DejaVu Sans"/>
              </a:rPr>
              <a:t>Sustainability – Implication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5" name="CustomShape 84"/>
          <p:cNvSpPr/>
          <p:nvPr/>
        </p:nvSpPr>
        <p:spPr>
          <a:xfrm>
            <a:off x="335520" y="3108960"/>
            <a:ext cx="10784880" cy="136152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CustomShape 23"/>
          <p:cNvSpPr/>
          <p:nvPr/>
        </p:nvSpPr>
        <p:spPr>
          <a:xfrm>
            <a:off x="335520" y="764640"/>
            <a:ext cx="10739160" cy="489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7" name="CustomShape 24"/>
          <p:cNvSpPr/>
          <p:nvPr/>
        </p:nvSpPr>
        <p:spPr>
          <a:xfrm>
            <a:off x="432720" y="1148040"/>
            <a:ext cx="10348200" cy="488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88" name="CustomShape 25"/>
          <p:cNvSpPr/>
          <p:nvPr/>
        </p:nvSpPr>
        <p:spPr>
          <a:xfrm>
            <a:off x="432720" y="1148040"/>
            <a:ext cx="10348200" cy="488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89" name="CustomShape 26"/>
          <p:cNvSpPr/>
          <p:nvPr/>
        </p:nvSpPr>
        <p:spPr>
          <a:xfrm>
            <a:off x="263520" y="6492240"/>
            <a:ext cx="10611360" cy="245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A6A6A6"/>
                </a:solidFill>
                <a:latin typeface="Roboto"/>
                <a:ea typeface="Roboto"/>
              </a:rPr>
              <a:t>Hannah Ritchie and Max Roser, adapted for svg and smartphone by Eric Fisk – https://commons.wikimedia.org/wiki/File:Greenhouse_gas_emission_scenarios_01.svg – </a:t>
            </a:r>
            <a:r>
              <a:rPr lang="en-US" sz="900" b="0" u="sng" strike="noStrike" spc="-1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r>
              <a:rPr lang="en-US" sz="900" b="0" strike="noStrike" spc="-1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lang="en-GB" sz="9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90" name="Grafik 1689"/>
          <p:cNvPicPr/>
          <p:nvPr/>
        </p:nvPicPr>
        <p:blipFill>
          <a:blip r:embed="rId3"/>
          <a:srcRect t="8759"/>
          <a:stretch/>
        </p:blipFill>
        <p:spPr>
          <a:xfrm>
            <a:off x="2710440" y="1643400"/>
            <a:ext cx="6244200" cy="4842360"/>
          </a:xfrm>
          <a:prstGeom prst="rect">
            <a:avLst/>
          </a:prstGeom>
          <a:ln w="0">
            <a:noFill/>
          </a:ln>
        </p:spPr>
      </p:pic>
      <p:sp>
        <p:nvSpPr>
          <p:cNvPr id="1691" name="CustomShape 27"/>
          <p:cNvSpPr/>
          <p:nvPr/>
        </p:nvSpPr>
        <p:spPr>
          <a:xfrm>
            <a:off x="432720" y="1148040"/>
            <a:ext cx="10348200" cy="488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666666"/>
                </a:solidFill>
                <a:latin typeface="DejaVu Sans"/>
                <a:ea typeface="DejaVu Sans"/>
              </a:rPr>
              <a:t>Climate Change – Global GHG Emission Pathways (2019)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CustomShape 28"/>
          <p:cNvSpPr/>
          <p:nvPr/>
        </p:nvSpPr>
        <p:spPr>
          <a:xfrm>
            <a:off x="335520" y="764640"/>
            <a:ext cx="10739160" cy="489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93" name="CustomShape 30"/>
          <p:cNvSpPr/>
          <p:nvPr/>
        </p:nvSpPr>
        <p:spPr>
          <a:xfrm>
            <a:off x="335520" y="1268280"/>
            <a:ext cx="10739160" cy="502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94" name="CustomShape 31"/>
          <p:cNvSpPr/>
          <p:nvPr/>
        </p:nvSpPr>
        <p:spPr>
          <a:xfrm>
            <a:off x="4206240" y="721800"/>
            <a:ext cx="1085760" cy="334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95" name="CustomShape 32"/>
          <p:cNvSpPr/>
          <p:nvPr/>
        </p:nvSpPr>
        <p:spPr>
          <a:xfrm>
            <a:off x="2377440" y="3056040"/>
            <a:ext cx="6666480" cy="114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DejaVu Sans"/>
                <a:ea typeface="DejaVu Sans"/>
              </a:rPr>
              <a:t>“If we can keep warming below </a:t>
            </a:r>
            <a:r>
              <a:rPr lang="en-US" sz="1800" b="1" i="1" strike="noStrike" spc="-1">
                <a:solidFill>
                  <a:srgbClr val="000000"/>
                </a:solidFill>
                <a:latin typeface="DejaVu Sans"/>
                <a:ea typeface="DejaVu Sans"/>
              </a:rPr>
              <a:t>3°C</a:t>
            </a:r>
            <a:r>
              <a:rPr lang="en-US" sz="1800" b="0" i="1" strike="noStrike" spc="-1">
                <a:solidFill>
                  <a:srgbClr val="000000"/>
                </a:solidFill>
                <a:latin typeface="DejaVu Sans"/>
                <a:ea typeface="DejaVu Sans"/>
              </a:rPr>
              <a:t> we likely remain within our adaptive capacity as a civilization, but at </a:t>
            </a:r>
            <a:r>
              <a:rPr lang="en-US" sz="1800" b="1" i="1" strike="noStrike" spc="-1">
                <a:solidFill>
                  <a:srgbClr val="000000"/>
                </a:solidFill>
                <a:latin typeface="DejaVu Sans"/>
                <a:ea typeface="DejaVu Sans"/>
              </a:rPr>
              <a:t>2.7°C</a:t>
            </a:r>
            <a:r>
              <a:rPr lang="en-US" sz="1800" b="0" i="1" strike="noStrike" spc="-1">
                <a:solidFill>
                  <a:srgbClr val="000000"/>
                </a:solidFill>
                <a:latin typeface="DejaVu Sans"/>
                <a:ea typeface="DejaVu Sans"/>
              </a:rPr>
              <a:t> warming we would experience </a:t>
            </a:r>
            <a:r>
              <a:rPr lang="en-US" sz="1800" b="0" i="1" u="sng" strike="noStrike" spc="-1">
                <a:solidFill>
                  <a:srgbClr val="000000"/>
                </a:solidFill>
                <a:uFillTx/>
                <a:latin typeface="DejaVu Sans"/>
                <a:ea typeface="DejaVu Sans"/>
              </a:rPr>
              <a:t>great hardship</a:t>
            </a:r>
            <a:r>
              <a:rPr lang="en-US" sz="1800" b="0" i="1" strike="noStrike" spc="-1">
                <a:solidFill>
                  <a:srgbClr val="000000"/>
                </a:solidFill>
                <a:latin typeface="DejaVu Sans"/>
                <a:ea typeface="DejaVu Sans"/>
              </a:rPr>
              <a:t>.” - Prof. Michael Mann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6" name="CustomShape 33"/>
          <p:cNvSpPr/>
          <p:nvPr/>
        </p:nvSpPr>
        <p:spPr>
          <a:xfrm>
            <a:off x="335520" y="764640"/>
            <a:ext cx="10739160" cy="489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7" name="CustomShape 34"/>
          <p:cNvSpPr/>
          <p:nvPr/>
        </p:nvSpPr>
        <p:spPr>
          <a:xfrm>
            <a:off x="432720" y="1148040"/>
            <a:ext cx="10348200" cy="488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666666"/>
                </a:solidFill>
                <a:latin typeface="DejaVu Sans"/>
                <a:ea typeface="DejaVu Sans"/>
              </a:rPr>
              <a:t>Climate Change – 1.5°C vs. 2/3/4°C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CustomShape 35"/>
          <p:cNvSpPr/>
          <p:nvPr/>
        </p:nvSpPr>
        <p:spPr>
          <a:xfrm>
            <a:off x="335520" y="764640"/>
            <a:ext cx="10739160" cy="489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9" name="CustomShape 36"/>
          <p:cNvSpPr/>
          <p:nvPr/>
        </p:nvSpPr>
        <p:spPr>
          <a:xfrm>
            <a:off x="263520" y="6411600"/>
            <a:ext cx="10871280" cy="245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A6A6A6"/>
                </a:solidFill>
                <a:latin typeface="Roboto"/>
                <a:ea typeface="Roboto"/>
              </a:rPr>
              <a:t>"Nuclear waste" by aaadrian365 is licensed with CC BY-NC 2.0. To view a copy of this license, visit </a:t>
            </a:r>
            <a:r>
              <a:rPr lang="en-US" sz="900" b="0" u="sng" strike="noStrike" spc="-1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https://creativecommons.org/licenses/by-nc/2.0/</a:t>
            </a:r>
            <a:endParaRPr lang="en-GB" sz="9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00" name="Grafik 3_ 2"/>
          <p:cNvPicPr/>
          <p:nvPr/>
        </p:nvPicPr>
        <p:blipFill>
          <a:blip r:embed="rId3"/>
          <a:stretch/>
        </p:blipFill>
        <p:spPr>
          <a:xfrm>
            <a:off x="516600" y="1917360"/>
            <a:ext cx="5838480" cy="3009960"/>
          </a:xfrm>
          <a:prstGeom prst="rect">
            <a:avLst/>
          </a:prstGeom>
          <a:ln w="0">
            <a:noFill/>
          </a:ln>
        </p:spPr>
      </p:pic>
      <p:pic>
        <p:nvPicPr>
          <p:cNvPr id="1701" name="Grafik 1700"/>
          <p:cNvPicPr/>
          <p:nvPr/>
        </p:nvPicPr>
        <p:blipFill>
          <a:blip r:embed="rId4"/>
          <a:stretch/>
        </p:blipFill>
        <p:spPr>
          <a:xfrm>
            <a:off x="6701400" y="1674360"/>
            <a:ext cx="4510800" cy="3633840"/>
          </a:xfrm>
          <a:prstGeom prst="rect">
            <a:avLst/>
          </a:prstGeom>
          <a:ln w="0">
            <a:noFill/>
          </a:ln>
        </p:spPr>
      </p:pic>
      <p:sp>
        <p:nvSpPr>
          <p:cNvPr id="1702" name="CustomShape 37"/>
          <p:cNvSpPr/>
          <p:nvPr/>
        </p:nvSpPr>
        <p:spPr>
          <a:xfrm>
            <a:off x="432720" y="1148040"/>
            <a:ext cx="10346760" cy="48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666666"/>
                </a:solidFill>
                <a:latin typeface="DejaVu Sans"/>
                <a:ea typeface="DejaVu Sans"/>
              </a:rPr>
              <a:t>Environmental Pollution – Horrible Waste Management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CustomShape 38"/>
          <p:cNvSpPr/>
          <p:nvPr/>
        </p:nvSpPr>
        <p:spPr>
          <a:xfrm>
            <a:off x="335520" y="764640"/>
            <a:ext cx="10735920" cy="486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704" name="Grafik 1703"/>
          <p:cNvPicPr/>
          <p:nvPr/>
        </p:nvPicPr>
        <p:blipFill>
          <a:blip r:embed="rId2"/>
          <a:stretch/>
        </p:blipFill>
        <p:spPr>
          <a:xfrm>
            <a:off x="2363400" y="1629720"/>
            <a:ext cx="4390920" cy="4768200"/>
          </a:xfrm>
          <a:prstGeom prst="rect">
            <a:avLst/>
          </a:prstGeom>
          <a:ln w="0">
            <a:noFill/>
          </a:ln>
        </p:spPr>
      </p:pic>
      <p:sp>
        <p:nvSpPr>
          <p:cNvPr id="1705" name="CustomShape 39"/>
          <p:cNvSpPr/>
          <p:nvPr/>
        </p:nvSpPr>
        <p:spPr>
          <a:xfrm>
            <a:off x="263520" y="6411600"/>
            <a:ext cx="7770600" cy="227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A6A6A6"/>
                </a:solidFill>
                <a:latin typeface="Roboto"/>
                <a:ea typeface="Roboto"/>
              </a:rPr>
              <a:t>XR Strategiepapier 2022 – Pusteblumen und Hype. Bilder: Sebastian Höhn, Joe Pohl, Sandra Doneck, Alessandro Brönnimann</a:t>
            </a:r>
            <a:endParaRPr lang="en-GB" sz="9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6" name="CustomShape 40"/>
          <p:cNvSpPr/>
          <p:nvPr/>
        </p:nvSpPr>
        <p:spPr>
          <a:xfrm>
            <a:off x="6858000" y="1554480"/>
            <a:ext cx="3736800" cy="2913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DejaVu Sans"/>
                <a:ea typeface="DejaVu Sans"/>
              </a:rPr>
              <a:t>“I am afraid of losing my child to a resource war because of a climate collapse”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7" name="CustomShape 41"/>
          <p:cNvSpPr/>
          <p:nvPr/>
        </p:nvSpPr>
        <p:spPr>
          <a:xfrm>
            <a:off x="7498080" y="4023360"/>
            <a:ext cx="3736800" cy="2913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DejaVu Sans"/>
                <a:ea typeface="DejaVu Sans"/>
              </a:rPr>
              <a:t>→ “Our </a:t>
            </a:r>
            <a:r>
              <a:rPr lang="en-US" sz="1800" b="0" i="1" u="sng" strike="noStrike" spc="-1">
                <a:solidFill>
                  <a:srgbClr val="000000"/>
                </a:solidFill>
                <a:uFillTx/>
                <a:latin typeface="DejaVu Sans"/>
                <a:ea typeface="DejaVu Sans"/>
              </a:rPr>
              <a:t>parents</a:t>
            </a:r>
            <a:r>
              <a:rPr lang="en-US" sz="1800" b="0" i="1" strike="noStrike" spc="-1">
                <a:solidFill>
                  <a:srgbClr val="000000"/>
                </a:solidFill>
                <a:latin typeface="DejaVu Sans"/>
                <a:ea typeface="DejaVu Sans"/>
              </a:rPr>
              <a:t> will die of old age, our </a:t>
            </a:r>
            <a:r>
              <a:rPr lang="en-US" sz="1800" b="0" i="1" u="sng" strike="noStrike" spc="-1">
                <a:solidFill>
                  <a:srgbClr val="000000"/>
                </a:solidFill>
                <a:uFillTx/>
                <a:latin typeface="DejaVu Sans"/>
                <a:ea typeface="DejaVu Sans"/>
              </a:rPr>
              <a:t>children</a:t>
            </a:r>
            <a:r>
              <a:rPr lang="en-US" sz="1800" b="0" i="1" strike="noStrike" spc="-1">
                <a:solidFill>
                  <a:srgbClr val="000000"/>
                </a:solidFill>
                <a:latin typeface="DejaVu Sans"/>
                <a:ea typeface="DejaVu Sans"/>
              </a:rPr>
              <a:t> will die of climate change”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8" name="CustomShape 42"/>
          <p:cNvSpPr/>
          <p:nvPr/>
        </p:nvSpPr>
        <p:spPr>
          <a:xfrm>
            <a:off x="335520" y="764640"/>
            <a:ext cx="10735920" cy="486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9" name="CustomShape 43"/>
          <p:cNvSpPr/>
          <p:nvPr/>
        </p:nvSpPr>
        <p:spPr>
          <a:xfrm>
            <a:off x="432720" y="1148040"/>
            <a:ext cx="10344960" cy="48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666666"/>
                </a:solidFill>
                <a:latin typeface="DejaVu Sans"/>
                <a:ea typeface="DejaVu Sans"/>
              </a:rPr>
              <a:t>Dwindling (Non-)Renewable Resources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CustomShape 44"/>
          <p:cNvSpPr/>
          <p:nvPr/>
        </p:nvSpPr>
        <p:spPr>
          <a:xfrm>
            <a:off x="335520" y="1268280"/>
            <a:ext cx="10738800" cy="5026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195120" indent="-1828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Wingdings" charset="2"/>
              <a:buAutoNum type="arabicParenR"/>
            </a:pP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 Climate change / adaption to climate change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195120" indent="-1828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Wingdings" charset="2"/>
              <a:buAutoNum type="arabicParenR"/>
            </a:pP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 Environmental pollution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195120" indent="-1828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Wingdings" charset="2"/>
              <a:buAutoNum type="arabicParenR"/>
            </a:pP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 Dwindling non-renewable resources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1" name="CustomShape 45"/>
          <p:cNvSpPr/>
          <p:nvPr/>
        </p:nvSpPr>
        <p:spPr>
          <a:xfrm>
            <a:off x="4206240" y="721800"/>
            <a:ext cx="1085400" cy="334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12" name="CustomShape 46"/>
          <p:cNvSpPr/>
          <p:nvPr/>
        </p:nvSpPr>
        <p:spPr>
          <a:xfrm>
            <a:off x="335520" y="764640"/>
            <a:ext cx="10738800" cy="489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3" name="CustomShape 47"/>
          <p:cNvSpPr/>
          <p:nvPr/>
        </p:nvSpPr>
        <p:spPr>
          <a:xfrm>
            <a:off x="432720" y="1148040"/>
            <a:ext cx="10347840" cy="488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666666"/>
                </a:solidFill>
                <a:latin typeface="DejaVu Sans"/>
                <a:ea typeface="DejaVu Sans"/>
              </a:rPr>
              <a:t>3 Key Challenges of the 21st Century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CustomShape 48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5" name="CustomShape 49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666666"/>
                </a:solidFill>
                <a:latin typeface="DejaVu Sans"/>
                <a:ea typeface="DejaVu Sans"/>
              </a:rPr>
              <a:t>World3 Standard Run – Business-as-Usual (BAU)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6" name="CustomShape 50"/>
          <p:cNvSpPr/>
          <p:nvPr/>
        </p:nvSpPr>
        <p:spPr>
          <a:xfrm>
            <a:off x="274320" y="6447960"/>
            <a:ext cx="11147400" cy="245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A6A6A6"/>
                </a:solidFill>
                <a:latin typeface="Roboto"/>
                <a:ea typeface="Roboto"/>
              </a:rPr>
              <a:t>Image recreated from: Gaya Herrington (2020) – Update to limits to growth: Comparing the World3 model with empirical data – </a:t>
            </a:r>
            <a:r>
              <a:rPr lang="en-US" sz="900" b="0" u="sng" strike="noStrike" spc="-1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Link</a:t>
            </a:r>
            <a:endParaRPr lang="en-GB" sz="9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17" name="Grafik 1716"/>
          <p:cNvPicPr/>
          <p:nvPr/>
        </p:nvPicPr>
        <p:blipFill>
          <a:blip r:embed="rId3"/>
          <a:stretch/>
        </p:blipFill>
        <p:spPr>
          <a:xfrm>
            <a:off x="1719000" y="1755000"/>
            <a:ext cx="7252920" cy="4147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CustomShape 5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9" name="CustomShape 52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666666"/>
                </a:solidFill>
                <a:latin typeface="DejaVu Sans"/>
                <a:ea typeface="DejaVu Sans"/>
              </a:rPr>
              <a:t>World3 – Stabilized World (SW)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0" name="CustomShape 53"/>
          <p:cNvSpPr/>
          <p:nvPr/>
        </p:nvSpPr>
        <p:spPr>
          <a:xfrm>
            <a:off x="274320" y="6447960"/>
            <a:ext cx="11147400" cy="245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A6A6A6"/>
                </a:solidFill>
                <a:latin typeface="Roboto"/>
                <a:ea typeface="Roboto"/>
              </a:rPr>
              <a:t>Image recreated from: Gaya Herrington (2020) – Update to limits to growth: Comparing the World3 model with empirical data – </a:t>
            </a:r>
            <a:r>
              <a:rPr lang="en-US" sz="900" b="0" u="sng" strike="noStrike" spc="-1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Link</a:t>
            </a:r>
            <a:endParaRPr lang="en-GB" sz="9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1" name="CustomShape 54"/>
          <p:cNvSpPr/>
          <p:nvPr/>
        </p:nvSpPr>
        <p:spPr>
          <a:xfrm>
            <a:off x="0" y="6055560"/>
            <a:ext cx="11425320" cy="616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→ Population stabilizes in the twenty-first century, as does human welfare on a high level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22" name="Grafik 1721"/>
          <p:cNvPicPr/>
          <p:nvPr/>
        </p:nvPicPr>
        <p:blipFill>
          <a:blip r:embed="rId3"/>
          <a:stretch/>
        </p:blipFill>
        <p:spPr>
          <a:xfrm>
            <a:off x="1600560" y="1813320"/>
            <a:ext cx="7237800" cy="4174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CustomShape 55"/>
          <p:cNvSpPr/>
          <p:nvPr/>
        </p:nvSpPr>
        <p:spPr>
          <a:xfrm>
            <a:off x="263520" y="6411600"/>
            <a:ext cx="6465240" cy="227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de-DE" sz="900" b="0" strike="noStrike" spc="-1">
                <a:solidFill>
                  <a:srgbClr val="A6A6A6"/>
                </a:solidFill>
                <a:latin typeface="Roboto"/>
                <a:ea typeface="Roboto"/>
              </a:rPr>
              <a:t>Image adapted from: Walter R. Stahel (2019) – </a:t>
            </a:r>
            <a:r>
              <a:rPr lang="en-US" sz="900" b="0" strike="noStrike" spc="-1">
                <a:solidFill>
                  <a:srgbClr val="A6A6A6"/>
                </a:solidFill>
                <a:latin typeface="Roboto"/>
                <a:ea typeface="Roboto"/>
              </a:rPr>
              <a:t>The Circular Economy: A User’s Guide</a:t>
            </a:r>
            <a:r>
              <a:rPr lang="de-DE" sz="900" b="0" strike="noStrike" spc="-1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lang="en-GB" sz="9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4" name="CustomShape 56"/>
          <p:cNvSpPr/>
          <p:nvPr/>
        </p:nvSpPr>
        <p:spPr>
          <a:xfrm>
            <a:off x="7866360" y="1459440"/>
            <a:ext cx="3206880" cy="46656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725" name="Grafik 1724"/>
          <p:cNvPicPr/>
          <p:nvPr/>
        </p:nvPicPr>
        <p:blipFill>
          <a:blip r:embed="rId2"/>
          <a:stretch/>
        </p:blipFill>
        <p:spPr>
          <a:xfrm>
            <a:off x="290880" y="2299320"/>
            <a:ext cx="11332440" cy="2717280"/>
          </a:xfrm>
          <a:prstGeom prst="rect">
            <a:avLst/>
          </a:prstGeom>
          <a:ln w="0">
            <a:noFill/>
          </a:ln>
        </p:spPr>
      </p:pic>
      <p:sp>
        <p:nvSpPr>
          <p:cNvPr id="1726" name="CustomShape 57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7" name="CustomShape 58"/>
          <p:cNvSpPr/>
          <p:nvPr/>
        </p:nvSpPr>
        <p:spPr>
          <a:xfrm>
            <a:off x="432720" y="1148040"/>
            <a:ext cx="10342440" cy="48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666666"/>
                </a:solidFill>
                <a:latin typeface="DejaVu Sans"/>
                <a:ea typeface="DejaVu Sans"/>
              </a:rPr>
              <a:t>Linear (Industrial) Economy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CustomShape 65"/>
          <p:cNvSpPr/>
          <p:nvPr/>
        </p:nvSpPr>
        <p:spPr>
          <a:xfrm>
            <a:off x="263520" y="6411600"/>
            <a:ext cx="10424880" cy="382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de-DE" sz="900" b="0" strike="noStrike" spc="-1">
                <a:solidFill>
                  <a:srgbClr val="A6A6A6"/>
                </a:solidFill>
                <a:latin typeface="Roboto"/>
                <a:ea typeface="Roboto"/>
              </a:rPr>
              <a:t>Center for Digital Technologies (DIGIT) (2022) –  https://www.digit-research.de/fileadmin/DIGIT/Presse_und_News/Downloads/Grafikpaket_Reallabor_DCE_Kreislaufmodell_V2_ccby.zip – </a:t>
            </a:r>
            <a:r>
              <a:rPr lang="de-DE" sz="900" b="0" u="sng" strike="noStrike" spc="-1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 4.0.</a:t>
            </a:r>
            <a:endParaRPr lang="en-GB" sz="9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29" name="Grafik 1728"/>
          <p:cNvPicPr/>
          <p:nvPr/>
        </p:nvPicPr>
        <p:blipFill>
          <a:blip r:embed="rId3"/>
          <a:stretch/>
        </p:blipFill>
        <p:spPr>
          <a:xfrm>
            <a:off x="2772000" y="670680"/>
            <a:ext cx="6607800" cy="6616800"/>
          </a:xfrm>
          <a:prstGeom prst="rect">
            <a:avLst/>
          </a:prstGeom>
          <a:ln w="0">
            <a:noFill/>
          </a:ln>
        </p:spPr>
      </p:pic>
      <p:sp>
        <p:nvSpPr>
          <p:cNvPr id="1730" name="CustomShape 66"/>
          <p:cNvSpPr/>
          <p:nvPr/>
        </p:nvSpPr>
        <p:spPr>
          <a:xfrm>
            <a:off x="335520" y="764640"/>
            <a:ext cx="10736640" cy="48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1" name="CustomShape 67"/>
          <p:cNvSpPr/>
          <p:nvPr/>
        </p:nvSpPr>
        <p:spPr>
          <a:xfrm>
            <a:off x="432720" y="1148040"/>
            <a:ext cx="10344240" cy="484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666666"/>
                </a:solidFill>
                <a:latin typeface="DejaVu Sans"/>
                <a:ea typeface="DejaVu Sans"/>
              </a:rPr>
              <a:t>Circular Economy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CustomShape 1"/>
          <p:cNvSpPr/>
          <p:nvPr/>
        </p:nvSpPr>
        <p:spPr>
          <a:xfrm>
            <a:off x="335520" y="764640"/>
            <a:ext cx="10724760" cy="47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latin typeface="DejaVu Sans"/>
                <a:ea typeface="DejaVu Sans"/>
              </a:rPr>
              <a:t>License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9" name="CustomShape 2"/>
          <p:cNvSpPr/>
          <p:nvPr/>
        </p:nvSpPr>
        <p:spPr>
          <a:xfrm>
            <a:off x="335520" y="1268280"/>
            <a:ext cx="10724760" cy="501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195120" indent="-176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lang="en-GB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This work is licensed under a </a:t>
            </a:r>
            <a:r>
              <a:rPr lang="en-GB" sz="1800" b="1" strike="noStrike" spc="-1">
                <a:solidFill>
                  <a:srgbClr val="000000"/>
                </a:solidFill>
                <a:latin typeface="DejaVu Sans"/>
                <a:ea typeface="DejaVu Sans"/>
              </a:rPr>
              <a:t>Creative Commons Attribution-ShareAlike 4.0 International License</a:t>
            </a:r>
            <a:r>
              <a:rPr lang="en-GB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. To view a copy of this license, please refer to </a:t>
            </a:r>
            <a:r>
              <a:rPr lang="en-GB" sz="1800" b="0" u="sng" strike="noStrike" spc="-1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https://creativecommons.org/licenses/by-sa/4.0/</a:t>
            </a:r>
            <a:r>
              <a:rPr lang="en-GB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 .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195120" indent="-176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lang="en-GB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Updated versions of these slides will be available in our </a:t>
            </a:r>
            <a:r>
              <a:rPr lang="en-GB" sz="1800" b="0" u="sng" strike="noStrike" spc="-1">
                <a:solidFill>
                  <a:srgbClr val="0000FF"/>
                </a:solidFill>
                <a:uFillTx/>
                <a:latin typeface="DejaVu Sans"/>
                <a:ea typeface="DejaVu Sans"/>
                <a:hlinkClick r:id="rId3"/>
              </a:rPr>
              <a:t>Github repository</a:t>
            </a:r>
            <a:r>
              <a:rPr lang="en-GB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.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2" name="Grafik 1731"/>
          <p:cNvPicPr/>
          <p:nvPr/>
        </p:nvPicPr>
        <p:blipFill>
          <a:blip r:embed="rId2"/>
          <a:stretch/>
        </p:blipFill>
        <p:spPr>
          <a:xfrm>
            <a:off x="2711520" y="1097280"/>
            <a:ext cx="6886800" cy="5153040"/>
          </a:xfrm>
          <a:prstGeom prst="rect">
            <a:avLst/>
          </a:prstGeom>
          <a:ln w="0">
            <a:noFill/>
          </a:ln>
        </p:spPr>
      </p:pic>
      <p:sp>
        <p:nvSpPr>
          <p:cNvPr id="1733" name="CustomShape 79"/>
          <p:cNvSpPr/>
          <p:nvPr/>
        </p:nvSpPr>
        <p:spPr>
          <a:xfrm>
            <a:off x="263520" y="6411600"/>
            <a:ext cx="6462360" cy="227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de-DE" sz="900" b="0" strike="noStrike" spc="-1">
                <a:solidFill>
                  <a:srgbClr val="A6A6A6"/>
                </a:solidFill>
                <a:latin typeface="Roboto"/>
                <a:ea typeface="Roboto"/>
              </a:rPr>
              <a:t>Image adapted from Walter R. Stahel (2019) – </a:t>
            </a:r>
            <a:r>
              <a:rPr lang="en-US" sz="900" b="0" strike="noStrike" spc="-1">
                <a:solidFill>
                  <a:srgbClr val="A6A6A6"/>
                </a:solidFill>
                <a:latin typeface="Roboto"/>
                <a:ea typeface="Roboto"/>
              </a:rPr>
              <a:t>The Circular Economy: A User’s Guide</a:t>
            </a:r>
            <a:r>
              <a:rPr lang="de-DE" sz="900" b="0" strike="noStrike" spc="-1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lang="en-GB" sz="9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4" name="CustomShape 80"/>
          <p:cNvSpPr/>
          <p:nvPr/>
        </p:nvSpPr>
        <p:spPr>
          <a:xfrm>
            <a:off x="335520" y="764640"/>
            <a:ext cx="10730160" cy="48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5" name="CustomShape 81"/>
          <p:cNvSpPr/>
          <p:nvPr/>
        </p:nvSpPr>
        <p:spPr>
          <a:xfrm>
            <a:off x="432720" y="1148040"/>
            <a:ext cx="10335600" cy="476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666666"/>
                </a:solidFill>
                <a:latin typeface="DejaVu Sans"/>
                <a:ea typeface="DejaVu Sans"/>
              </a:rPr>
              <a:t>Performance Economy – Definition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CustomShape 85"/>
          <p:cNvSpPr/>
          <p:nvPr/>
        </p:nvSpPr>
        <p:spPr>
          <a:xfrm>
            <a:off x="335520" y="764640"/>
            <a:ext cx="10729440" cy="480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7" name="CustomShape 86"/>
          <p:cNvSpPr/>
          <p:nvPr/>
        </p:nvSpPr>
        <p:spPr>
          <a:xfrm>
            <a:off x="432720" y="1148040"/>
            <a:ext cx="10334880" cy="47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666666"/>
                </a:solidFill>
                <a:latin typeface="DejaVu Sans"/>
                <a:ea typeface="DejaVu Sans"/>
              </a:rPr>
              <a:t>Circular Society – CE Criticism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8" name="CustomShape 87"/>
          <p:cNvSpPr/>
          <p:nvPr/>
        </p:nvSpPr>
        <p:spPr>
          <a:xfrm>
            <a:off x="263520" y="6411600"/>
            <a:ext cx="9787680" cy="245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A6A6A6"/>
                </a:solidFill>
                <a:latin typeface="Roboto"/>
                <a:ea typeface="Roboto"/>
              </a:rPr>
              <a:t>Image adapted from: M. Jaeger-Erben, F. Hofmann (2019) – Kreislaufwirtschaft - Ein Ausweg aus der sozial-ökologischen Krise? – </a:t>
            </a:r>
            <a:r>
              <a:rPr lang="en-US" sz="900" b="0" u="sng" strike="noStrike" spc="-1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Link</a:t>
            </a:r>
            <a:r>
              <a:rPr lang="en-US" sz="900" b="0" strike="noStrike" spc="-1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lang="en-GB" sz="9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39" name="Grafik 1738"/>
          <p:cNvPicPr/>
          <p:nvPr/>
        </p:nvPicPr>
        <p:blipFill>
          <a:blip r:embed="rId3"/>
          <a:stretch/>
        </p:blipFill>
        <p:spPr>
          <a:xfrm>
            <a:off x="731520" y="1554480"/>
            <a:ext cx="8442720" cy="4913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CustomShape 88"/>
          <p:cNvSpPr/>
          <p:nvPr/>
        </p:nvSpPr>
        <p:spPr>
          <a:xfrm>
            <a:off x="335520" y="764640"/>
            <a:ext cx="10729440" cy="480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1" name="CustomShape 89"/>
          <p:cNvSpPr/>
          <p:nvPr/>
        </p:nvSpPr>
        <p:spPr>
          <a:xfrm>
            <a:off x="335520" y="1268280"/>
            <a:ext cx="10729440" cy="50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Replace the LE with circularly oriented forms of consumption and production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CE focus mostly on earned value management (“Wertschöpfungsmanagement”), product-service systems, product/business model innovations within existing power asymmetries 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Decouple economic growth and consumption of natural resources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lang="en-US" sz="1800" b="1" strike="noStrike" spc="-1">
                <a:solidFill>
                  <a:srgbClr val="000000"/>
                </a:solidFill>
                <a:latin typeface="DejaVu Sans"/>
                <a:ea typeface="DejaVu Sans"/>
              </a:rPr>
              <a:t>→ But why do we need never ending economic growth and why is it good to consume as many goods and services as possible?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DejaVu Sans"/>
                <a:ea typeface="DejaVu Sans"/>
              </a:rPr>
              <a:t>Alternatives: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DejaVu Sans"/>
                <a:ea typeface="DejaVu Sans"/>
              </a:rPr>
              <a:t>Sufficiency strategies and lifestyle changes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DejaVu Sans"/>
                <a:ea typeface="DejaVu Sans"/>
              </a:rPr>
              <a:t>Question the prevailing entrepreneurial orientation towards the shareholder concept 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DejaVu Sans"/>
                <a:ea typeface="DejaVu Sans"/>
              </a:rPr>
              <a:t>Deconstruction of existing power and hegemonic relations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2" name="CustomShape 90"/>
          <p:cNvSpPr/>
          <p:nvPr/>
        </p:nvSpPr>
        <p:spPr>
          <a:xfrm>
            <a:off x="432720" y="1148040"/>
            <a:ext cx="10334880" cy="47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666666"/>
                </a:solidFill>
                <a:latin typeface="DejaVu Sans"/>
                <a:ea typeface="DejaVu Sans"/>
              </a:rPr>
              <a:t>Circular Society – CE Criticism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3" name="CustomShape 91"/>
          <p:cNvSpPr/>
          <p:nvPr/>
        </p:nvSpPr>
        <p:spPr>
          <a:xfrm>
            <a:off x="263520" y="6411600"/>
            <a:ext cx="9787680" cy="382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A6A6A6"/>
                </a:solidFill>
                <a:latin typeface="Roboto"/>
                <a:ea typeface="Roboto"/>
              </a:rPr>
              <a:t>Partially based on: F. Hofmann, J. Zwiers (2018) – Circular Society – Eine pluralistische und emanzipatorische Alternative zur Circular Economy? – </a:t>
            </a:r>
            <a:r>
              <a:rPr lang="en-US" sz="900" b="0" u="sng" strike="noStrike" spc="-1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Link</a:t>
            </a:r>
            <a:r>
              <a:rPr lang="en-US" sz="900" b="0" strike="noStrike" spc="-1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lang="en-GB" sz="9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lang="en-GB" sz="9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CustomShape 92"/>
          <p:cNvSpPr/>
          <p:nvPr/>
        </p:nvSpPr>
        <p:spPr>
          <a:xfrm>
            <a:off x="335520" y="764640"/>
            <a:ext cx="10729440" cy="480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5" name="CustomShape 93"/>
          <p:cNvSpPr/>
          <p:nvPr/>
        </p:nvSpPr>
        <p:spPr>
          <a:xfrm>
            <a:off x="335520" y="1268280"/>
            <a:ext cx="10729440" cy="50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Replace the LE with circularly oriented forms of consumption and production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CE focus mostly on earned value management (“Wertschöpfungsmanagement”), product-service systems, product/business model innovations within existing power asymmetries 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Decouple economic growth and consumption of natural resources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lang="en-US" sz="1800" b="1" strike="noStrike" spc="-1">
                <a:solidFill>
                  <a:srgbClr val="000000"/>
                </a:solidFill>
                <a:latin typeface="DejaVu Sans"/>
                <a:ea typeface="DejaVu Sans"/>
              </a:rPr>
              <a:t>→ But why do we need never ending economic growth and why is it good to consume as many goods and services as possible?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Alternatives: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Sufficiency strategies and lifestyle changes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Question the prevailing entrepreneurial orientation towards the shareholder concept 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Deconstruction of existing power and hegemonic relations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6" name="CustomShape 94"/>
          <p:cNvSpPr/>
          <p:nvPr/>
        </p:nvSpPr>
        <p:spPr>
          <a:xfrm>
            <a:off x="432720" y="1148040"/>
            <a:ext cx="10334880" cy="47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666666"/>
                </a:solidFill>
                <a:latin typeface="DejaVu Sans"/>
                <a:ea typeface="DejaVu Sans"/>
              </a:rPr>
              <a:t>Circular Society – CE Criticism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7" name="CustomShape 95"/>
          <p:cNvSpPr/>
          <p:nvPr/>
        </p:nvSpPr>
        <p:spPr>
          <a:xfrm>
            <a:off x="263520" y="6411600"/>
            <a:ext cx="9787680" cy="382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A6A6A6"/>
                </a:solidFill>
                <a:latin typeface="Roboto"/>
                <a:ea typeface="Roboto"/>
              </a:rPr>
              <a:t>Partially based on: F. Hofmann, J. Zwiers (2018) – Circular Society – Eine pluralistische und emanzipatorische Alternative zur Circular Economy? – </a:t>
            </a:r>
            <a:r>
              <a:rPr lang="en-US" sz="900" b="0" u="sng" strike="noStrike" spc="-1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Link</a:t>
            </a:r>
            <a:r>
              <a:rPr lang="en-US" sz="900" b="0" strike="noStrike" spc="-1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lang="en-GB" sz="9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lang="en-GB" sz="9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CustomShape 96"/>
          <p:cNvSpPr/>
          <p:nvPr/>
        </p:nvSpPr>
        <p:spPr>
          <a:xfrm>
            <a:off x="335520" y="764640"/>
            <a:ext cx="10731240" cy="482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9" name="CustomShape 97"/>
          <p:cNvSpPr/>
          <p:nvPr/>
        </p:nvSpPr>
        <p:spPr>
          <a:xfrm>
            <a:off x="432720" y="1148040"/>
            <a:ext cx="10340280" cy="48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666666"/>
                </a:solidFill>
                <a:latin typeface="DejaVu Sans"/>
                <a:ea typeface="DejaVu Sans"/>
              </a:rPr>
              <a:t>CS and CE Perspectives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0" name="CustomShape 98"/>
          <p:cNvSpPr/>
          <p:nvPr/>
        </p:nvSpPr>
        <p:spPr>
          <a:xfrm>
            <a:off x="263520" y="6492240"/>
            <a:ext cx="10785960" cy="227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A6A6A6"/>
                </a:solidFill>
                <a:latin typeface="DejaVu Sans"/>
                <a:ea typeface="Roboto"/>
              </a:rPr>
              <a:t>Image recreated from: M. C. Friant, R. Salomone, W. J. V. Vermeulen (2020) – A Typology of Circular Economy Discourses: Navigating the Diverse Visions of a Contested Paradigm  – </a:t>
            </a:r>
            <a:r>
              <a:rPr lang="en-US" sz="900" b="0" u="sng" strike="noStrike" spc="-1">
                <a:solidFill>
                  <a:srgbClr val="0000FF"/>
                </a:solidFill>
                <a:uFillTx/>
                <a:latin typeface="DejaVu Sans"/>
                <a:ea typeface="Roboto"/>
                <a:hlinkClick r:id="rId2"/>
              </a:rPr>
              <a:t>Link</a:t>
            </a:r>
            <a:endParaRPr lang="en-GB" sz="9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51" name="Grafik 1750"/>
          <p:cNvPicPr/>
          <p:nvPr/>
        </p:nvPicPr>
        <p:blipFill>
          <a:blip r:embed="rId3"/>
          <a:stretch/>
        </p:blipFill>
        <p:spPr>
          <a:xfrm>
            <a:off x="561240" y="1361160"/>
            <a:ext cx="9899640" cy="5045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CustomShape 242"/>
          <p:cNvSpPr/>
          <p:nvPr/>
        </p:nvSpPr>
        <p:spPr>
          <a:xfrm>
            <a:off x="335520" y="764640"/>
            <a:ext cx="10726200" cy="477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3" name="CustomShape 6"/>
          <p:cNvSpPr/>
          <p:nvPr/>
        </p:nvSpPr>
        <p:spPr>
          <a:xfrm>
            <a:off x="335520" y="1268280"/>
            <a:ext cx="10726200" cy="501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54" name="CustomShape 7"/>
          <p:cNvSpPr/>
          <p:nvPr/>
        </p:nvSpPr>
        <p:spPr>
          <a:xfrm>
            <a:off x="432720" y="1148040"/>
            <a:ext cx="10331640" cy="472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200" b="1" strike="noStrike" spc="-1">
                <a:solidFill>
                  <a:srgbClr val="666666"/>
                </a:solidFill>
                <a:latin typeface="DejaVu Sans"/>
                <a:ea typeface="DejaVu Sans"/>
              </a:rPr>
              <a:t>Eco-Sufficiency – Definition(s)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5" name="CustomShape 8"/>
          <p:cNvSpPr/>
          <p:nvPr/>
        </p:nvSpPr>
        <p:spPr>
          <a:xfrm>
            <a:off x="264600" y="6300000"/>
            <a:ext cx="1107144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de-DE" sz="900" b="0" strike="noStrike" spc="-1">
                <a:solidFill>
                  <a:srgbClr val="A6A6A6"/>
                </a:solidFill>
                <a:latin typeface="Roboto"/>
                <a:ea typeface="Roboto"/>
              </a:rPr>
              <a:t>Thomas Princen (2005) – The Logic of Sufficiency</a:t>
            </a:r>
            <a:endParaRPr lang="en-GB" sz="9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900" b="0" strike="noStrike" spc="-1">
                <a:solidFill>
                  <a:srgbClr val="A6A6A6"/>
                </a:solidFill>
                <a:latin typeface="Roboto"/>
                <a:ea typeface="Roboto"/>
              </a:rPr>
              <a:t>IPCC AR6 Synthesis Report: Climate Change 2023 – https://www.ipcc.ch/report/sixth-assessment-report-cycle/</a:t>
            </a:r>
            <a:endParaRPr lang="en-GB" sz="9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6" name="CustomShape 9"/>
          <p:cNvSpPr/>
          <p:nvPr/>
        </p:nvSpPr>
        <p:spPr>
          <a:xfrm>
            <a:off x="284400" y="2078640"/>
            <a:ext cx="11051640" cy="99612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57" name="Rechteck 1756"/>
          <p:cNvSpPr/>
          <p:nvPr/>
        </p:nvSpPr>
        <p:spPr>
          <a:xfrm>
            <a:off x="540000" y="2078640"/>
            <a:ext cx="10616040" cy="88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lang="en-US" sz="1800" b="0" i="1" strike="noStrike" spc="-1">
                <a:solidFill>
                  <a:srgbClr val="000000"/>
                </a:solidFill>
                <a:latin typeface="DejaVu Sans"/>
                <a:ea typeface="DejaVu Sans"/>
              </a:rPr>
              <a:t>Seeking enough when more is possible is both intuitive and rational - personally, organizationally and ecologically. And under global ecological constraint, it is ethical.</a:t>
            </a: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” - Thomas Princen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8" name="Rechteck 1757"/>
          <p:cNvSpPr/>
          <p:nvPr/>
        </p:nvSpPr>
        <p:spPr>
          <a:xfrm>
            <a:off x="360000" y="3780000"/>
            <a:ext cx="10616040" cy="896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lang="en-US" sz="1800" b="0" i="1" strike="noStrike" spc="-1">
                <a:solidFill>
                  <a:srgbClr val="000000"/>
                </a:solidFill>
                <a:latin typeface="DejaVu Sans"/>
                <a:ea typeface="DejaVu Sans"/>
              </a:rPr>
              <a:t>A set of policy measures and daily practices that avoid the demand for energy, materials, land, water, and other natural resources while providing wellbeing for all within the planetary boundaries.</a:t>
            </a: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” - IPCC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9" name="CustomShape 10"/>
          <p:cNvSpPr/>
          <p:nvPr/>
        </p:nvSpPr>
        <p:spPr>
          <a:xfrm>
            <a:off x="284400" y="3679920"/>
            <a:ext cx="11051640" cy="117612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CustomShape 29"/>
          <p:cNvSpPr/>
          <p:nvPr/>
        </p:nvSpPr>
        <p:spPr>
          <a:xfrm>
            <a:off x="335520" y="764640"/>
            <a:ext cx="10726200" cy="477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1" name="CustomShape 3"/>
          <p:cNvSpPr/>
          <p:nvPr/>
        </p:nvSpPr>
        <p:spPr>
          <a:xfrm>
            <a:off x="335520" y="1268280"/>
            <a:ext cx="10726200" cy="501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62" name="CustomShape 4"/>
          <p:cNvSpPr/>
          <p:nvPr/>
        </p:nvSpPr>
        <p:spPr>
          <a:xfrm>
            <a:off x="432720" y="1148040"/>
            <a:ext cx="10331640" cy="472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200" b="1" strike="noStrike" spc="-1">
                <a:solidFill>
                  <a:srgbClr val="666666"/>
                </a:solidFill>
                <a:latin typeface="DejaVu Sans"/>
                <a:ea typeface="DejaVu Sans"/>
              </a:rPr>
              <a:t>Eco-Sufficiency – Definition(s)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3" name="CustomShape 5"/>
          <p:cNvSpPr/>
          <p:nvPr/>
        </p:nvSpPr>
        <p:spPr>
          <a:xfrm>
            <a:off x="264600" y="6300000"/>
            <a:ext cx="1107144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de-DE" sz="900" b="0" strike="noStrike" spc="-1">
                <a:solidFill>
                  <a:srgbClr val="A6A6A6"/>
                </a:solidFill>
                <a:latin typeface="Roboto"/>
                <a:ea typeface="Roboto"/>
              </a:rPr>
              <a:t>Thomas Princen (2005) – The Logic of Sufficiency</a:t>
            </a:r>
            <a:endParaRPr lang="en-GB" sz="9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900" b="0" strike="noStrike" spc="-1">
                <a:solidFill>
                  <a:srgbClr val="A6A6A6"/>
                </a:solidFill>
                <a:latin typeface="Roboto"/>
                <a:ea typeface="Roboto"/>
              </a:rPr>
              <a:t>IPCC AR6 Synthesis Report: Climate Change 2023 – https://www.ipcc.ch/report/sixth-assessment-report-cycle/</a:t>
            </a:r>
            <a:endParaRPr lang="en-GB" sz="9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4" name="CustomShape 11"/>
          <p:cNvSpPr/>
          <p:nvPr/>
        </p:nvSpPr>
        <p:spPr>
          <a:xfrm>
            <a:off x="284400" y="2078640"/>
            <a:ext cx="11051640" cy="99612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65" name="Rechteck 1764"/>
          <p:cNvSpPr/>
          <p:nvPr/>
        </p:nvSpPr>
        <p:spPr>
          <a:xfrm>
            <a:off x="540000" y="2078640"/>
            <a:ext cx="10616040" cy="88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lang="en-US" sz="1800" b="0" i="1" strike="noStrike" spc="-1">
                <a:solidFill>
                  <a:srgbClr val="000000"/>
                </a:solidFill>
                <a:latin typeface="DejaVu Sans"/>
                <a:ea typeface="DejaVu Sans"/>
              </a:rPr>
              <a:t>Seeking enough when more is possible is both intuitive and rational - personally, organizationally and ecologically. And under global ecological constraint, it is ethical.</a:t>
            </a: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” - Thomas Princen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6" name="Rechteck 1765"/>
          <p:cNvSpPr/>
          <p:nvPr/>
        </p:nvSpPr>
        <p:spPr>
          <a:xfrm>
            <a:off x="360000" y="3780000"/>
            <a:ext cx="10616040" cy="896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lang="en-US" sz="1800" b="0" i="1" strike="noStrike" spc="-1">
                <a:solidFill>
                  <a:srgbClr val="000000"/>
                </a:solidFill>
                <a:latin typeface="DejaVu Sans"/>
                <a:ea typeface="DejaVu Sans"/>
              </a:rPr>
              <a:t>A set of policy measures and daily practices that avoid the demand for energy, materials, land, water, and other natural resources while providing wellbeing for all within the planetary boundaries.</a:t>
            </a: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” - IPCC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7" name="CustomShape 16"/>
          <p:cNvSpPr/>
          <p:nvPr/>
        </p:nvSpPr>
        <p:spPr>
          <a:xfrm>
            <a:off x="284400" y="3679920"/>
            <a:ext cx="11051640" cy="117612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68" name="Rechteck 1767"/>
          <p:cNvSpPr/>
          <p:nvPr/>
        </p:nvSpPr>
        <p:spPr>
          <a:xfrm>
            <a:off x="3500640" y="5400000"/>
            <a:ext cx="4955400" cy="61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DejaVu Sans"/>
                <a:ea typeface="DejaVu Sans"/>
              </a:rPr>
              <a:t>Sufficiency</a:t>
            </a:r>
            <a:r>
              <a:rPr lang="de-DE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 → </a:t>
            </a:r>
            <a:r>
              <a:rPr lang="en-GB" sz="1800" b="1" strike="noStrike" spc="-1">
                <a:solidFill>
                  <a:srgbClr val="000000"/>
                </a:solidFill>
                <a:latin typeface="DejaVu Sans"/>
                <a:ea typeface="DejaVu Sans"/>
              </a:rPr>
              <a:t> All you need is less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CustomShape 68"/>
          <p:cNvSpPr/>
          <p:nvPr/>
        </p:nvSpPr>
        <p:spPr>
          <a:xfrm>
            <a:off x="335520" y="764640"/>
            <a:ext cx="10726200" cy="477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0" name="CustomShape 72"/>
          <p:cNvSpPr/>
          <p:nvPr/>
        </p:nvSpPr>
        <p:spPr>
          <a:xfrm>
            <a:off x="335520" y="1268280"/>
            <a:ext cx="10726200" cy="1969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“A transfer that is provided universally, unconditionally, and in cash” – World Bank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“A Basic Income is a periodic cash payment unconditionally delivered to all on an individual basis, without means-test or work requirement.” - Basic Income Earth Network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1" name="CustomShape 73"/>
          <p:cNvSpPr/>
          <p:nvPr/>
        </p:nvSpPr>
        <p:spPr>
          <a:xfrm>
            <a:off x="432720" y="1148040"/>
            <a:ext cx="10331640" cy="472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666666"/>
                </a:solidFill>
                <a:latin typeface="DejaVu Sans"/>
                <a:ea typeface="DejaVu Sans"/>
              </a:rPr>
              <a:t>Universal Basic Income – Definition(s)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2" name="CustomShape 74"/>
          <p:cNvSpPr/>
          <p:nvPr/>
        </p:nvSpPr>
        <p:spPr>
          <a:xfrm>
            <a:off x="201240" y="2160000"/>
            <a:ext cx="10776960" cy="7182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73" name="CustomShape 75"/>
          <p:cNvSpPr/>
          <p:nvPr/>
        </p:nvSpPr>
        <p:spPr>
          <a:xfrm>
            <a:off x="264600" y="6300000"/>
            <a:ext cx="11071440" cy="382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de-DE" sz="900" b="0" strike="noStrike" spc="-1">
                <a:solidFill>
                  <a:srgbClr val="A6A6A6"/>
                </a:solidFill>
                <a:latin typeface="Roboto"/>
                <a:ea typeface="Roboto"/>
              </a:rPr>
              <a:t>1.) The World Bank (2020) – Exploring Universal Basic Income : A Guide to Navigating Concepts, Evidence, and Practices - </a:t>
            </a:r>
            <a:r>
              <a:rPr lang="de-DE" sz="900" b="0" u="sng" strike="noStrike" spc="-1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Link</a:t>
            </a:r>
            <a:endParaRPr lang="en-GB" sz="9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900" b="0" strike="noStrike" spc="-1">
                <a:solidFill>
                  <a:srgbClr val="A6A6A6"/>
                </a:solidFill>
                <a:latin typeface="Roboto"/>
                <a:ea typeface="Roboto"/>
              </a:rPr>
              <a:t>2.) BIEN (Basic Income Earth Network) – https://basicincome.org/about-basic-income</a:t>
            </a:r>
            <a:endParaRPr lang="en-GB" sz="9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4" name="CustomShape 76"/>
          <p:cNvSpPr/>
          <p:nvPr/>
        </p:nvSpPr>
        <p:spPr>
          <a:xfrm>
            <a:off x="252000" y="4140000"/>
            <a:ext cx="10726200" cy="1969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216000" indent="-21600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lang="en-GB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Periodic → Paid at regular intervals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lang="en-GB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Cash payment → Paid in an appropriate medium of exchange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lang="en-GB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Individual → Paid on an individual basis (e.g., not to households)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lang="en-GB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Universal → Paid to everyone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lang="en-GB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Unconditional → Paid without means test and without a requirement to work or to demonstrate willingness-to-work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5" name="CustomShape 77"/>
          <p:cNvSpPr/>
          <p:nvPr/>
        </p:nvSpPr>
        <p:spPr>
          <a:xfrm>
            <a:off x="201240" y="3060000"/>
            <a:ext cx="10776960" cy="8982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CustomShape 103"/>
          <p:cNvSpPr/>
          <p:nvPr/>
        </p:nvSpPr>
        <p:spPr>
          <a:xfrm>
            <a:off x="335520" y="4406760"/>
            <a:ext cx="10727280" cy="1336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000" b="1" strike="noStrike" cap="all" spc="-1">
                <a:solidFill>
                  <a:srgbClr val="008C4F"/>
                </a:solidFill>
                <a:latin typeface="Arial Unicode MS"/>
                <a:ea typeface="DejaVu Sans"/>
              </a:rPr>
              <a:t>Now What?</a:t>
            </a:r>
            <a:endParaRPr lang="en-GB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7" name="CustomShape 104"/>
          <p:cNvSpPr/>
          <p:nvPr/>
        </p:nvSpPr>
        <p:spPr>
          <a:xfrm>
            <a:off x="335520" y="2906640"/>
            <a:ext cx="10727280" cy="147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CustomShape 191"/>
          <p:cNvSpPr/>
          <p:nvPr/>
        </p:nvSpPr>
        <p:spPr>
          <a:xfrm>
            <a:off x="335520" y="4406760"/>
            <a:ext cx="10727280" cy="1336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000" b="1" strike="noStrike" cap="all" spc="-1">
                <a:solidFill>
                  <a:srgbClr val="008C4F"/>
                </a:solidFill>
                <a:latin typeface="Arial Unicode MS"/>
                <a:ea typeface="DejaVu Sans"/>
              </a:rPr>
              <a:t>Now What? → It’s time to Act</a:t>
            </a:r>
            <a:endParaRPr lang="en-GB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9" name="CustomShape 192"/>
          <p:cNvSpPr/>
          <p:nvPr/>
        </p:nvSpPr>
        <p:spPr>
          <a:xfrm>
            <a:off x="335520" y="2906640"/>
            <a:ext cx="10727280" cy="147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CustomShape 12"/>
          <p:cNvSpPr/>
          <p:nvPr/>
        </p:nvSpPr>
        <p:spPr>
          <a:xfrm>
            <a:off x="335520" y="4406760"/>
            <a:ext cx="10726200" cy="1335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000" b="1" strike="noStrike" cap="all" spc="-1">
                <a:solidFill>
                  <a:srgbClr val="008C4F"/>
                </a:solidFill>
                <a:latin typeface="Arial Unicode MS"/>
                <a:ea typeface="DejaVu Sans"/>
              </a:rPr>
              <a:t>News/Updates</a:t>
            </a:r>
            <a:endParaRPr lang="en-GB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1" name="CustomShape 13"/>
          <p:cNvSpPr/>
          <p:nvPr/>
        </p:nvSpPr>
        <p:spPr>
          <a:xfrm>
            <a:off x="335520" y="2906640"/>
            <a:ext cx="10726200" cy="147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CustomShape 107"/>
          <p:cNvSpPr/>
          <p:nvPr/>
        </p:nvSpPr>
        <p:spPr>
          <a:xfrm>
            <a:off x="335520" y="764640"/>
            <a:ext cx="10739520" cy="490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1" name="CustomShape 108"/>
          <p:cNvSpPr/>
          <p:nvPr/>
        </p:nvSpPr>
        <p:spPr>
          <a:xfrm>
            <a:off x="335520" y="1268280"/>
            <a:ext cx="10630080" cy="502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“But the opposite of hope is not despair. It is grief. Even while resolving to limit the damage, we can mourn. And here, the sheer scale of the problem provides a perverse comfort: we are in this together. The swiftness of the change, its scale and inevitability, binds us into one, broken hearts trapped together under a warming atmosphere.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We need courage, not hope. Grief, after all, is the cost of being alive. [...] </a:t>
            </a:r>
            <a:r>
              <a:rPr lang="en-US" sz="18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Courage is the resolve to do well without the assurance of a happy ending.</a:t>
            </a:r>
            <a:r>
              <a:rPr lang="en-US" sz="1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”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2" name="CustomShape 109"/>
          <p:cNvSpPr/>
          <p:nvPr/>
        </p:nvSpPr>
        <p:spPr>
          <a:xfrm>
            <a:off x="457200" y="2468880"/>
            <a:ext cx="10508400" cy="264672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83" name="CustomShape 110"/>
          <p:cNvSpPr/>
          <p:nvPr/>
        </p:nvSpPr>
        <p:spPr>
          <a:xfrm>
            <a:off x="263520" y="6411600"/>
            <a:ext cx="896688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A6A6A6"/>
                </a:solidFill>
                <a:latin typeface="Roboto"/>
                <a:ea typeface="Roboto"/>
              </a:rPr>
              <a:t>Kate Marvel (2018) – We Need Courage, Not Hope, to Face Climate Change – https://onbeing.org/blog/kate-marvel-we-need-courage-not-hope-to-face-climate-change/</a:t>
            </a:r>
            <a:endParaRPr lang="en-GB" sz="9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4" name="CustomShape 111"/>
          <p:cNvSpPr/>
          <p:nvPr/>
        </p:nvSpPr>
        <p:spPr>
          <a:xfrm>
            <a:off x="432720" y="1148040"/>
            <a:ext cx="10344240" cy="484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666666"/>
                </a:solidFill>
                <a:latin typeface="DejaVu Sans"/>
                <a:ea typeface="DejaVu Sans"/>
              </a:rPr>
              <a:t>Courage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CustomShape 105"/>
          <p:cNvSpPr/>
          <p:nvPr/>
        </p:nvSpPr>
        <p:spPr>
          <a:xfrm>
            <a:off x="335520" y="764640"/>
            <a:ext cx="10731240" cy="482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6" name="CustomShape 106"/>
          <p:cNvSpPr/>
          <p:nvPr/>
        </p:nvSpPr>
        <p:spPr>
          <a:xfrm>
            <a:off x="263520" y="6492240"/>
            <a:ext cx="10785960" cy="227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A6A6A6"/>
                </a:solidFill>
                <a:latin typeface="DejaVu Sans"/>
                <a:ea typeface="Roboto"/>
              </a:rPr>
              <a:t>Image recreated from: M. C. Friant, R. Salomone, W. J. V. Vermeulen (2020) – A Typology of Circular Economy Discourses: Navigating the Diverse Visions of a Contested Paradigm  – </a:t>
            </a:r>
            <a:r>
              <a:rPr lang="en-US" sz="900" b="0" u="sng" strike="noStrike" spc="-1">
                <a:solidFill>
                  <a:srgbClr val="0000FF"/>
                </a:solidFill>
                <a:uFillTx/>
                <a:latin typeface="DejaVu Sans"/>
                <a:ea typeface="Roboto"/>
                <a:hlinkClick r:id="rId2"/>
              </a:rPr>
              <a:t>Link</a:t>
            </a:r>
            <a:endParaRPr lang="en-GB" sz="9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87" name="Grafik 1786"/>
          <p:cNvPicPr/>
          <p:nvPr/>
        </p:nvPicPr>
        <p:blipFill>
          <a:blip r:embed="rId3"/>
          <a:stretch/>
        </p:blipFill>
        <p:spPr>
          <a:xfrm>
            <a:off x="561240" y="1361160"/>
            <a:ext cx="9899640" cy="5045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CustomShape 112"/>
          <p:cNvSpPr/>
          <p:nvPr/>
        </p:nvSpPr>
        <p:spPr>
          <a:xfrm>
            <a:off x="335520" y="1268640"/>
            <a:ext cx="10737720" cy="502524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lang="en-US" sz="2800" b="1" strike="noStrike" spc="-1">
                <a:solidFill>
                  <a:srgbClr val="595959"/>
                </a:solidFill>
                <a:latin typeface="DejaVu Sans"/>
                <a:ea typeface="DejaVu Sans"/>
              </a:rPr>
              <a:t>Waste = Inefficiency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9" name="CustomShape 113"/>
          <p:cNvSpPr/>
          <p:nvPr/>
        </p:nvSpPr>
        <p:spPr>
          <a:xfrm>
            <a:off x="3526920" y="2859120"/>
            <a:ext cx="4340520" cy="18684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90" name="CustomShape 114"/>
          <p:cNvSpPr/>
          <p:nvPr/>
        </p:nvSpPr>
        <p:spPr>
          <a:xfrm>
            <a:off x="335520" y="764640"/>
            <a:ext cx="10736640" cy="48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1" name="CustomShape 115"/>
          <p:cNvSpPr/>
          <p:nvPr/>
        </p:nvSpPr>
        <p:spPr>
          <a:xfrm>
            <a:off x="432720" y="1148040"/>
            <a:ext cx="10344240" cy="484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666666"/>
                </a:solidFill>
                <a:latin typeface="DejaVu Sans"/>
                <a:ea typeface="DejaVu Sans"/>
              </a:rPr>
              <a:t>Minimize/Avoid Waste – Waste Is A Human Concept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CustomShape 116"/>
          <p:cNvSpPr/>
          <p:nvPr/>
        </p:nvSpPr>
        <p:spPr>
          <a:xfrm>
            <a:off x="335520" y="764640"/>
            <a:ext cx="10735920" cy="486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3" name="CustomShape 117"/>
          <p:cNvSpPr/>
          <p:nvPr/>
        </p:nvSpPr>
        <p:spPr>
          <a:xfrm>
            <a:off x="432720" y="1148040"/>
            <a:ext cx="10344960" cy="48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666666"/>
                </a:solidFill>
                <a:latin typeface="DejaVu Sans"/>
                <a:ea typeface="DejaVu Sans"/>
              </a:rPr>
              <a:t>Minimize/Avoid Waste – Foodsharing 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4" name="CustomShape 118"/>
          <p:cNvSpPr/>
          <p:nvPr/>
        </p:nvSpPr>
        <p:spPr>
          <a:xfrm>
            <a:off x="335520" y="1268280"/>
            <a:ext cx="10735920" cy="5023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795" name="Grafik 1794"/>
          <p:cNvPicPr/>
          <p:nvPr/>
        </p:nvPicPr>
        <p:blipFill>
          <a:blip r:embed="rId2"/>
          <a:stretch/>
        </p:blipFill>
        <p:spPr>
          <a:xfrm>
            <a:off x="91440" y="3137400"/>
            <a:ext cx="5626800" cy="3161880"/>
          </a:xfrm>
          <a:prstGeom prst="rect">
            <a:avLst/>
          </a:prstGeom>
          <a:ln w="0">
            <a:noFill/>
          </a:ln>
        </p:spPr>
      </p:pic>
      <p:sp>
        <p:nvSpPr>
          <p:cNvPr id="1796" name="CustomShape 119"/>
          <p:cNvSpPr/>
          <p:nvPr/>
        </p:nvSpPr>
        <p:spPr>
          <a:xfrm>
            <a:off x="274320" y="6400800"/>
            <a:ext cx="10790640" cy="227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A6A6A6"/>
                </a:solidFill>
                <a:latin typeface="DejaVu Sans"/>
                <a:ea typeface="Roboto"/>
              </a:rPr>
              <a:t>https://foodsharing.de/</a:t>
            </a:r>
            <a:endParaRPr lang="en-GB" sz="9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97" name="Grafik 1796"/>
          <p:cNvPicPr/>
          <p:nvPr/>
        </p:nvPicPr>
        <p:blipFill>
          <a:blip r:embed="rId3"/>
          <a:stretch/>
        </p:blipFill>
        <p:spPr>
          <a:xfrm>
            <a:off x="3240000" y="1980000"/>
            <a:ext cx="8278920" cy="1259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CustomShape 120"/>
          <p:cNvSpPr/>
          <p:nvPr/>
        </p:nvSpPr>
        <p:spPr>
          <a:xfrm>
            <a:off x="335520" y="764640"/>
            <a:ext cx="10739160" cy="489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9" name="CustomShape 121"/>
          <p:cNvSpPr/>
          <p:nvPr/>
        </p:nvSpPr>
        <p:spPr>
          <a:xfrm>
            <a:off x="335520" y="1268280"/>
            <a:ext cx="10629720" cy="502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Taking responsibility (being accountable) for the trash/waste that you create and the resources that you consume 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What is left after you have consumed the product/service?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Does it generate, or result in trash/waste? 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Can you reuse it in any other way, thereby avoiding trash? 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Is the generated waste, the implicit/explicit environmental pollution, the used resources, and so on, worth the short term pleasure?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Zero-waste might be unrealistic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Instead → Reduce your footprint (not only carbon) as much as possible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Resources, energy, pollution, emissions, etc.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DejaVu Sans"/>
                <a:ea typeface="DejaVu Sans"/>
              </a:rPr>
              <a:t>Act before it is to late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0" name="CustomShape 122"/>
          <p:cNvSpPr/>
          <p:nvPr/>
        </p:nvSpPr>
        <p:spPr>
          <a:xfrm>
            <a:off x="432720" y="1148040"/>
            <a:ext cx="10348200" cy="488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01" name="CustomShape 123"/>
          <p:cNvSpPr/>
          <p:nvPr/>
        </p:nvSpPr>
        <p:spPr>
          <a:xfrm>
            <a:off x="432720" y="1148040"/>
            <a:ext cx="10347840" cy="488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666666"/>
                </a:solidFill>
                <a:latin typeface="DejaVu Sans"/>
                <a:ea typeface="DejaVu Sans"/>
              </a:rPr>
              <a:t>Minimize/Avoid Waste – General 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CustomShape 124"/>
          <p:cNvSpPr/>
          <p:nvPr/>
        </p:nvSpPr>
        <p:spPr>
          <a:xfrm>
            <a:off x="335520" y="764640"/>
            <a:ext cx="10730160" cy="48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3" name="CustomShape 125"/>
          <p:cNvSpPr/>
          <p:nvPr/>
        </p:nvSpPr>
        <p:spPr>
          <a:xfrm>
            <a:off x="432720" y="1148040"/>
            <a:ext cx="10335600" cy="476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666666"/>
                </a:solidFill>
                <a:latin typeface="DejaVu Sans"/>
                <a:ea typeface="DejaVu Sans"/>
              </a:rPr>
              <a:t>Act Sustainable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4" name="CustomShape 126"/>
          <p:cNvSpPr/>
          <p:nvPr/>
        </p:nvSpPr>
        <p:spPr>
          <a:xfrm>
            <a:off x="274320" y="6492240"/>
            <a:ext cx="10521000" cy="538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A6A6A6"/>
                </a:solidFill>
                <a:latin typeface="Roboto"/>
                <a:ea typeface="Roboto"/>
              </a:rPr>
              <a:t>1.Matti Blume – https://upload.wikimedia.org/wikipedia/commons/b/ba/Eviation_Alice%2C_Paris_Air_Show_2019%2C_Le_Bourget_%28SIAE8856%29.jpg – </a:t>
            </a:r>
            <a:r>
              <a:rPr lang="en-US" sz="900" b="0" u="sng" strike="noStrike" spc="-1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r>
              <a:rPr lang="en-US" sz="900" b="0" strike="noStrike" spc="-1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lang="en-GB" sz="9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A6A6A6"/>
                </a:solidFill>
                <a:latin typeface="Roboto"/>
                <a:ea typeface="Roboto"/>
              </a:rPr>
              <a:t>2.Benjamin Leiding – </a:t>
            </a:r>
            <a:r>
              <a:rPr lang="en-US" sz="900" b="0" u="sng" strike="noStrike" spc="-1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CC BY-SA 4.0</a:t>
            </a:r>
            <a:r>
              <a:rPr lang="en-US" sz="900" b="0" strike="noStrike" spc="-1">
                <a:solidFill>
                  <a:srgbClr val="A6A6A6"/>
                </a:solidFill>
                <a:latin typeface="Roboto"/>
                <a:ea typeface="Roboto"/>
              </a:rPr>
              <a:t>. </a:t>
            </a:r>
            <a:endParaRPr lang="en-GB" sz="9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9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05" name="Grafik 1804"/>
          <p:cNvPicPr/>
          <p:nvPr/>
        </p:nvPicPr>
        <p:blipFill>
          <a:blip r:embed="rId4"/>
          <a:stretch/>
        </p:blipFill>
        <p:spPr>
          <a:xfrm>
            <a:off x="329040" y="2651760"/>
            <a:ext cx="4786200" cy="2689920"/>
          </a:xfrm>
          <a:prstGeom prst="rect">
            <a:avLst/>
          </a:prstGeom>
          <a:ln w="0">
            <a:noFill/>
          </a:ln>
        </p:spPr>
      </p:pic>
      <p:sp>
        <p:nvSpPr>
          <p:cNvPr id="1806" name="CustomShape 127"/>
          <p:cNvSpPr/>
          <p:nvPr/>
        </p:nvSpPr>
        <p:spPr>
          <a:xfrm>
            <a:off x="5577840" y="3840480"/>
            <a:ext cx="580680" cy="2577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rgbClr val="008C4F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807" name="Grafik 1806"/>
          <p:cNvPicPr/>
          <p:nvPr/>
        </p:nvPicPr>
        <p:blipFill>
          <a:blip r:embed="rId5"/>
          <a:stretch/>
        </p:blipFill>
        <p:spPr>
          <a:xfrm>
            <a:off x="6949440" y="687240"/>
            <a:ext cx="3559680" cy="2964960"/>
          </a:xfrm>
          <a:prstGeom prst="rect">
            <a:avLst/>
          </a:prstGeom>
          <a:ln w="0">
            <a:noFill/>
          </a:ln>
        </p:spPr>
      </p:pic>
      <p:pic>
        <p:nvPicPr>
          <p:cNvPr id="1808" name="Grafik 1807"/>
          <p:cNvPicPr/>
          <p:nvPr/>
        </p:nvPicPr>
        <p:blipFill>
          <a:blip r:embed="rId6"/>
          <a:stretch/>
        </p:blipFill>
        <p:spPr>
          <a:xfrm>
            <a:off x="6675120" y="3801240"/>
            <a:ext cx="4109400" cy="2685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CustomShape 128"/>
          <p:cNvSpPr/>
          <p:nvPr/>
        </p:nvSpPr>
        <p:spPr>
          <a:xfrm>
            <a:off x="335520" y="764640"/>
            <a:ext cx="10730160" cy="48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0" name="CustomShape 129"/>
          <p:cNvSpPr/>
          <p:nvPr/>
        </p:nvSpPr>
        <p:spPr>
          <a:xfrm>
            <a:off x="432720" y="1148040"/>
            <a:ext cx="10335600" cy="476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666666"/>
                </a:solidFill>
                <a:latin typeface="DejaVu Sans"/>
                <a:ea typeface="DejaVu Sans"/>
              </a:rPr>
              <a:t>Act Sustainable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1" name="CustomShape 130"/>
          <p:cNvSpPr/>
          <p:nvPr/>
        </p:nvSpPr>
        <p:spPr>
          <a:xfrm>
            <a:off x="274320" y="6492240"/>
            <a:ext cx="10521000" cy="538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A6A6A6"/>
                </a:solidFill>
                <a:latin typeface="Roboto"/>
                <a:ea typeface="Roboto"/>
              </a:rPr>
              <a:t>1.Matti Blume – https://upload.wikimedia.org/wikipedia/commons/b/ba/Eviation_Alice%2C_Paris_Air_Show_2019%2C_Le_Bourget_%28SIAE8856%29.jpg – </a:t>
            </a:r>
            <a:r>
              <a:rPr lang="en-US" sz="900" b="0" u="sng" strike="noStrike" spc="-1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r>
              <a:rPr lang="en-US" sz="900" b="0" strike="noStrike" spc="-1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lang="en-GB" sz="9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A6A6A6"/>
                </a:solidFill>
                <a:latin typeface="Roboto"/>
                <a:ea typeface="Roboto"/>
              </a:rPr>
              <a:t>2.Benjamin Leiding – </a:t>
            </a:r>
            <a:r>
              <a:rPr lang="en-US" sz="900" b="0" u="sng" strike="noStrike" spc="-1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CC BY-SA 4.0</a:t>
            </a:r>
            <a:r>
              <a:rPr lang="en-US" sz="900" b="0" strike="noStrike" spc="-1">
                <a:solidFill>
                  <a:srgbClr val="A6A6A6"/>
                </a:solidFill>
                <a:latin typeface="Roboto"/>
                <a:ea typeface="Roboto"/>
              </a:rPr>
              <a:t>. </a:t>
            </a:r>
            <a:endParaRPr lang="en-GB" sz="9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9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12" name="Grafik 1811"/>
          <p:cNvPicPr/>
          <p:nvPr/>
        </p:nvPicPr>
        <p:blipFill>
          <a:blip r:embed="rId4"/>
          <a:stretch/>
        </p:blipFill>
        <p:spPr>
          <a:xfrm>
            <a:off x="329040" y="2651760"/>
            <a:ext cx="4786200" cy="2689920"/>
          </a:xfrm>
          <a:prstGeom prst="rect">
            <a:avLst/>
          </a:prstGeom>
          <a:ln w="0">
            <a:noFill/>
          </a:ln>
        </p:spPr>
      </p:pic>
      <p:sp>
        <p:nvSpPr>
          <p:cNvPr id="1813" name="CustomShape 131"/>
          <p:cNvSpPr/>
          <p:nvPr/>
        </p:nvSpPr>
        <p:spPr>
          <a:xfrm>
            <a:off x="5577840" y="3840480"/>
            <a:ext cx="580680" cy="2577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rgbClr val="008C4F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814" name="Grafik 1813"/>
          <p:cNvPicPr/>
          <p:nvPr/>
        </p:nvPicPr>
        <p:blipFill>
          <a:blip r:embed="rId5"/>
          <a:stretch/>
        </p:blipFill>
        <p:spPr>
          <a:xfrm>
            <a:off x="6949440" y="687240"/>
            <a:ext cx="3559680" cy="2964960"/>
          </a:xfrm>
          <a:prstGeom prst="rect">
            <a:avLst/>
          </a:prstGeom>
          <a:ln w="0">
            <a:noFill/>
          </a:ln>
        </p:spPr>
      </p:pic>
      <p:pic>
        <p:nvPicPr>
          <p:cNvPr id="1815" name="Grafik 1814"/>
          <p:cNvPicPr/>
          <p:nvPr/>
        </p:nvPicPr>
        <p:blipFill>
          <a:blip r:embed="rId6"/>
          <a:stretch/>
        </p:blipFill>
        <p:spPr>
          <a:xfrm>
            <a:off x="6675120" y="3801240"/>
            <a:ext cx="4109400" cy="2685600"/>
          </a:xfrm>
          <a:prstGeom prst="rect">
            <a:avLst/>
          </a:prstGeom>
          <a:ln w="0">
            <a:noFill/>
          </a:ln>
        </p:spPr>
      </p:pic>
      <p:sp>
        <p:nvSpPr>
          <p:cNvPr id="1816" name="CustomShape 132"/>
          <p:cNvSpPr/>
          <p:nvPr/>
        </p:nvSpPr>
        <p:spPr>
          <a:xfrm rot="3283800">
            <a:off x="4968720" y="3426840"/>
            <a:ext cx="7613640" cy="207360"/>
          </a:xfrm>
          <a:prstGeom prst="rect">
            <a:avLst/>
          </a:pr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17" name="CustomShape 133"/>
          <p:cNvSpPr/>
          <p:nvPr/>
        </p:nvSpPr>
        <p:spPr>
          <a:xfrm rot="7602000">
            <a:off x="4957200" y="3450960"/>
            <a:ext cx="7613640" cy="207360"/>
          </a:xfrm>
          <a:prstGeom prst="rect">
            <a:avLst/>
          </a:pr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CustomShape 134"/>
          <p:cNvSpPr/>
          <p:nvPr/>
        </p:nvSpPr>
        <p:spPr>
          <a:xfrm>
            <a:off x="335520" y="764640"/>
            <a:ext cx="10735920" cy="486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9" name="CustomShape 135"/>
          <p:cNvSpPr/>
          <p:nvPr/>
        </p:nvSpPr>
        <p:spPr>
          <a:xfrm>
            <a:off x="335520" y="1268280"/>
            <a:ext cx="10735920" cy="5023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lang="en-US" sz="1800" b="1" strike="noStrike" spc="-1">
                <a:solidFill>
                  <a:srgbClr val="000000"/>
                </a:solidFill>
                <a:latin typeface="DejaVu Sans"/>
                <a:ea typeface="DejaVu Sans"/>
              </a:rPr>
              <a:t>Sustainability</a:t>
            </a:r>
            <a:r>
              <a:rPr lang="de-DE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 → </a:t>
            </a:r>
            <a:r>
              <a:rPr lang="en-GB" sz="1800" b="1" strike="noStrike" spc="-1">
                <a:solidFill>
                  <a:srgbClr val="000000"/>
                </a:solidFill>
                <a:latin typeface="DejaVu Sans"/>
                <a:ea typeface="DejaVu Sans"/>
              </a:rPr>
              <a:t>Consume less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0" name="CustomShape 136"/>
          <p:cNvSpPr/>
          <p:nvPr/>
        </p:nvSpPr>
        <p:spPr>
          <a:xfrm>
            <a:off x="432720" y="1148040"/>
            <a:ext cx="10344960" cy="48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666666"/>
                </a:solidFill>
                <a:latin typeface="DejaVu Sans"/>
                <a:ea typeface="DejaVu Sans"/>
              </a:rPr>
              <a:t>Minimize Your Footprint – Sustainability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1" name="CustomShape 141"/>
          <p:cNvSpPr/>
          <p:nvPr/>
        </p:nvSpPr>
        <p:spPr>
          <a:xfrm>
            <a:off x="335520" y="3108960"/>
            <a:ext cx="10784880" cy="136152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CustomShape 142"/>
          <p:cNvSpPr/>
          <p:nvPr/>
        </p:nvSpPr>
        <p:spPr>
          <a:xfrm>
            <a:off x="335520" y="764640"/>
            <a:ext cx="10735920" cy="486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3" name="CustomShape 143"/>
          <p:cNvSpPr/>
          <p:nvPr/>
        </p:nvSpPr>
        <p:spPr>
          <a:xfrm>
            <a:off x="432720" y="1148040"/>
            <a:ext cx="10344960" cy="48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666666"/>
                </a:solidFill>
                <a:latin typeface="DejaVu Sans"/>
                <a:ea typeface="DejaVu Sans"/>
              </a:rPr>
              <a:t>Minimize Your Footprint – Repair Cafe / Sharing / 2</a:t>
            </a:r>
            <a:r>
              <a:rPr lang="en-US" sz="2200" b="1" strike="noStrike" spc="-1" baseline="33000">
                <a:solidFill>
                  <a:srgbClr val="666666"/>
                </a:solidFill>
                <a:latin typeface="DejaVu Sans"/>
                <a:ea typeface="DejaVu Sans"/>
              </a:rPr>
              <a:t>nd</a:t>
            </a:r>
            <a:r>
              <a:rPr lang="en-US" sz="2200" b="1" strike="noStrike" spc="-1">
                <a:solidFill>
                  <a:srgbClr val="666666"/>
                </a:solidFill>
                <a:latin typeface="DejaVu Sans"/>
                <a:ea typeface="DejaVu Sans"/>
              </a:rPr>
              <a:t> Hand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24" name="Grafik 1823"/>
          <p:cNvPicPr/>
          <p:nvPr/>
        </p:nvPicPr>
        <p:blipFill>
          <a:blip r:embed="rId2"/>
          <a:stretch/>
        </p:blipFill>
        <p:spPr>
          <a:xfrm>
            <a:off x="91440" y="2651760"/>
            <a:ext cx="4386960" cy="2923200"/>
          </a:xfrm>
          <a:prstGeom prst="rect">
            <a:avLst/>
          </a:prstGeom>
          <a:ln w="0">
            <a:noFill/>
          </a:ln>
        </p:spPr>
      </p:pic>
      <p:sp>
        <p:nvSpPr>
          <p:cNvPr id="1825" name="CustomShape 144"/>
          <p:cNvSpPr/>
          <p:nvPr/>
        </p:nvSpPr>
        <p:spPr>
          <a:xfrm>
            <a:off x="274320" y="6217920"/>
            <a:ext cx="10521000" cy="55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A6A6A6"/>
                </a:solidFill>
                <a:latin typeface="Roboto"/>
                <a:ea typeface="Roboto"/>
              </a:rPr>
              <a:t>1. RaMa2016 – https://upload.wikimedia.org/wikipedia/commons/1/17/Repair_Caf%C3%A9_Trier_Reparatur.jpg – </a:t>
            </a:r>
            <a:r>
              <a:rPr lang="en-US" sz="900" b="0" u="sng" strike="noStrike" spc="-1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CC BY-SA 4.0</a:t>
            </a:r>
            <a:endParaRPr lang="en-GB" sz="9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A6A6A6"/>
                </a:solidFill>
                <a:latin typeface="Roboto"/>
                <a:ea typeface="Roboto"/>
              </a:rPr>
              <a:t>2. Ibrahim Husain Meraj – https://upload.wikimedia.org/wikipedia/commons/9/96/Various_tools_for_cycle_repair_01.jpg – </a:t>
            </a:r>
            <a:r>
              <a:rPr lang="en-US" sz="900" b="0" u="sng" strike="noStrike" spc="-1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CC BY-SA 4.0</a:t>
            </a:r>
            <a:endParaRPr lang="en-GB" sz="9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A6A6A6"/>
                </a:solidFill>
                <a:latin typeface="Roboto"/>
                <a:ea typeface="Roboto"/>
              </a:rPr>
              <a:t>3. Janne Hellsten – https://upload.wikimedia.org/wikipedia/commons/e/e3/Brand_new_second_hand.jpg – </a:t>
            </a:r>
            <a:r>
              <a:rPr lang="en-US" sz="900" b="0" u="sng" strike="noStrike" spc="-1">
                <a:solidFill>
                  <a:srgbClr val="0000FF"/>
                </a:solidFill>
                <a:uFillTx/>
                <a:latin typeface="Roboto"/>
                <a:ea typeface="Roboto"/>
                <a:hlinkClick r:id="rId4"/>
              </a:rPr>
              <a:t>CC BY 2.0</a:t>
            </a:r>
            <a:endParaRPr lang="en-GB" sz="9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CustomShape 145"/>
          <p:cNvSpPr/>
          <p:nvPr/>
        </p:nvSpPr>
        <p:spPr>
          <a:xfrm>
            <a:off x="335520" y="764640"/>
            <a:ext cx="10735920" cy="486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7" name="CustomShape 146"/>
          <p:cNvSpPr/>
          <p:nvPr/>
        </p:nvSpPr>
        <p:spPr>
          <a:xfrm>
            <a:off x="432720" y="1148040"/>
            <a:ext cx="10344960" cy="48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666666"/>
                </a:solidFill>
                <a:latin typeface="DejaVu Sans"/>
                <a:ea typeface="DejaVu Sans"/>
              </a:rPr>
              <a:t>Minimize Your Footprint – Repair Cafe / Sharing / 2</a:t>
            </a:r>
            <a:r>
              <a:rPr lang="en-US" sz="2200" b="1" strike="noStrike" spc="-1" baseline="33000">
                <a:solidFill>
                  <a:srgbClr val="666666"/>
                </a:solidFill>
                <a:latin typeface="DejaVu Sans"/>
                <a:ea typeface="DejaVu Sans"/>
              </a:rPr>
              <a:t>nd</a:t>
            </a:r>
            <a:r>
              <a:rPr lang="en-US" sz="2200" b="1" strike="noStrike" spc="-1">
                <a:solidFill>
                  <a:srgbClr val="666666"/>
                </a:solidFill>
                <a:latin typeface="DejaVu Sans"/>
                <a:ea typeface="DejaVu Sans"/>
              </a:rPr>
              <a:t> Hand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28" name="Grafik 1827"/>
          <p:cNvPicPr/>
          <p:nvPr/>
        </p:nvPicPr>
        <p:blipFill>
          <a:blip r:embed="rId2"/>
          <a:stretch/>
        </p:blipFill>
        <p:spPr>
          <a:xfrm>
            <a:off x="91440" y="2651760"/>
            <a:ext cx="4386960" cy="2923200"/>
          </a:xfrm>
          <a:prstGeom prst="rect">
            <a:avLst/>
          </a:prstGeom>
          <a:ln w="0">
            <a:noFill/>
          </a:ln>
        </p:spPr>
      </p:pic>
      <p:sp>
        <p:nvSpPr>
          <p:cNvPr id="1829" name="CustomShape 147"/>
          <p:cNvSpPr/>
          <p:nvPr/>
        </p:nvSpPr>
        <p:spPr>
          <a:xfrm>
            <a:off x="274320" y="6217920"/>
            <a:ext cx="10521000" cy="55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A6A6A6"/>
                </a:solidFill>
                <a:latin typeface="Roboto"/>
                <a:ea typeface="Roboto"/>
              </a:rPr>
              <a:t>1. RaMa2016 – https://upload.wikimedia.org/wikipedia/commons/1/17/Repair_Caf%C3%A9_Trier_Reparatur.jpg – </a:t>
            </a:r>
            <a:r>
              <a:rPr lang="en-US" sz="900" b="0" u="sng" strike="noStrike" spc="-1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CC BY-SA 4.0</a:t>
            </a:r>
            <a:endParaRPr lang="en-GB" sz="9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A6A6A6"/>
                </a:solidFill>
                <a:latin typeface="Roboto"/>
                <a:ea typeface="Roboto"/>
              </a:rPr>
              <a:t>2. Ibrahim Husain Meraj – https://upload.wikimedia.org/wikipedia/commons/9/96/Various_tools_for_cycle_repair_01.jpg – </a:t>
            </a:r>
            <a:r>
              <a:rPr lang="en-US" sz="900" b="0" u="sng" strike="noStrike" spc="-1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CC BY-SA 4.0</a:t>
            </a:r>
            <a:endParaRPr lang="en-GB" sz="9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A6A6A6"/>
                </a:solidFill>
                <a:latin typeface="Roboto"/>
                <a:ea typeface="Roboto"/>
              </a:rPr>
              <a:t>3. Janne Hellsten – https://upload.wikimedia.org/wikipedia/commons/e/e3/Brand_new_second_hand.jpg – </a:t>
            </a:r>
            <a:r>
              <a:rPr lang="en-US" sz="900" b="0" u="sng" strike="noStrike" spc="-1">
                <a:solidFill>
                  <a:srgbClr val="0000FF"/>
                </a:solidFill>
                <a:uFillTx/>
                <a:latin typeface="Roboto"/>
                <a:ea typeface="Roboto"/>
                <a:hlinkClick r:id="rId4"/>
              </a:rPr>
              <a:t>CC BY 2.0</a:t>
            </a:r>
            <a:endParaRPr lang="en-GB" sz="9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30" name="Grafik 1829"/>
          <p:cNvPicPr/>
          <p:nvPr/>
        </p:nvPicPr>
        <p:blipFill>
          <a:blip r:embed="rId5"/>
          <a:stretch/>
        </p:blipFill>
        <p:spPr>
          <a:xfrm>
            <a:off x="4572000" y="1647360"/>
            <a:ext cx="3531600" cy="2648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CustomShape 139"/>
          <p:cNvSpPr/>
          <p:nvPr/>
        </p:nvSpPr>
        <p:spPr>
          <a:xfrm>
            <a:off x="335520" y="764640"/>
            <a:ext cx="10731960" cy="48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DejaVu Sans"/>
                <a:ea typeface="DejaVu Sans"/>
              </a:rPr>
              <a:t>Course Evaluation Results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3" name="CustomShape 140"/>
          <p:cNvSpPr/>
          <p:nvPr/>
        </p:nvSpPr>
        <p:spPr>
          <a:xfrm>
            <a:off x="432720" y="1148040"/>
            <a:ext cx="10337400" cy="478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666666"/>
                </a:solidFill>
                <a:latin typeface="DejaVu Sans"/>
                <a:ea typeface="DejaVu Sans"/>
              </a:rPr>
              <a:t>Feedback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64" name="Grafik 1663"/>
          <p:cNvPicPr/>
          <p:nvPr/>
        </p:nvPicPr>
        <p:blipFill>
          <a:blip r:embed="rId2"/>
          <a:stretch/>
        </p:blipFill>
        <p:spPr>
          <a:xfrm>
            <a:off x="2520000" y="1440000"/>
            <a:ext cx="6840000" cy="5099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CustomShape 148"/>
          <p:cNvSpPr/>
          <p:nvPr/>
        </p:nvSpPr>
        <p:spPr>
          <a:xfrm>
            <a:off x="335520" y="764640"/>
            <a:ext cx="10735920" cy="486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2" name="CustomShape 149"/>
          <p:cNvSpPr/>
          <p:nvPr/>
        </p:nvSpPr>
        <p:spPr>
          <a:xfrm>
            <a:off x="432720" y="1148040"/>
            <a:ext cx="10344960" cy="48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666666"/>
                </a:solidFill>
                <a:latin typeface="DejaVu Sans"/>
                <a:ea typeface="DejaVu Sans"/>
              </a:rPr>
              <a:t>Minimize Your Footprint – Repair Cafe / Sharing / 2</a:t>
            </a:r>
            <a:r>
              <a:rPr lang="en-US" sz="2200" b="1" strike="noStrike" spc="-1" baseline="33000">
                <a:solidFill>
                  <a:srgbClr val="666666"/>
                </a:solidFill>
                <a:latin typeface="DejaVu Sans"/>
                <a:ea typeface="DejaVu Sans"/>
              </a:rPr>
              <a:t>nd</a:t>
            </a:r>
            <a:r>
              <a:rPr lang="en-US" sz="2200" b="1" strike="noStrike" spc="-1">
                <a:solidFill>
                  <a:srgbClr val="666666"/>
                </a:solidFill>
                <a:latin typeface="DejaVu Sans"/>
                <a:ea typeface="DejaVu Sans"/>
              </a:rPr>
              <a:t> Hand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33" name="Grafik 1832"/>
          <p:cNvPicPr/>
          <p:nvPr/>
        </p:nvPicPr>
        <p:blipFill>
          <a:blip r:embed="rId2"/>
          <a:stretch/>
        </p:blipFill>
        <p:spPr>
          <a:xfrm>
            <a:off x="91440" y="2651760"/>
            <a:ext cx="4386960" cy="2923200"/>
          </a:xfrm>
          <a:prstGeom prst="rect">
            <a:avLst/>
          </a:prstGeom>
          <a:ln w="0">
            <a:noFill/>
          </a:ln>
        </p:spPr>
      </p:pic>
      <p:sp>
        <p:nvSpPr>
          <p:cNvPr id="1834" name="CustomShape 150"/>
          <p:cNvSpPr/>
          <p:nvPr/>
        </p:nvSpPr>
        <p:spPr>
          <a:xfrm>
            <a:off x="274320" y="6217920"/>
            <a:ext cx="10521000" cy="55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A6A6A6"/>
                </a:solidFill>
                <a:latin typeface="Roboto"/>
                <a:ea typeface="Roboto"/>
              </a:rPr>
              <a:t>1. RaMa2016 – https://upload.wikimedia.org/wikipedia/commons/1/17/Repair_Caf%C3%A9_Trier_Reparatur.jpg – </a:t>
            </a:r>
            <a:r>
              <a:rPr lang="en-US" sz="900" b="0" u="sng" strike="noStrike" spc="-1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CC BY-SA 4.0</a:t>
            </a:r>
            <a:endParaRPr lang="en-GB" sz="9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A6A6A6"/>
                </a:solidFill>
                <a:latin typeface="Roboto"/>
                <a:ea typeface="Roboto"/>
              </a:rPr>
              <a:t>2. Ibrahim Husain Meraj – https://upload.wikimedia.org/wikipedia/commons/9/96/Various_tools_for_cycle_repair_01.jpg – </a:t>
            </a:r>
            <a:r>
              <a:rPr lang="en-US" sz="900" b="0" u="sng" strike="noStrike" spc="-1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CC BY-SA 4.0</a:t>
            </a:r>
            <a:endParaRPr lang="en-GB" sz="9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A6A6A6"/>
                </a:solidFill>
                <a:latin typeface="Roboto"/>
                <a:ea typeface="Roboto"/>
              </a:rPr>
              <a:t>3. Janne Hellsten – https://upload.wikimedia.org/wikipedia/commons/e/e3/Brand_new_second_hand.jpg – </a:t>
            </a:r>
            <a:r>
              <a:rPr lang="en-US" sz="900" b="0" u="sng" strike="noStrike" spc="-1">
                <a:solidFill>
                  <a:srgbClr val="0000FF"/>
                </a:solidFill>
                <a:uFillTx/>
                <a:latin typeface="Roboto"/>
                <a:ea typeface="Roboto"/>
                <a:hlinkClick r:id="rId4"/>
              </a:rPr>
              <a:t>CC BY 2.0</a:t>
            </a:r>
            <a:endParaRPr lang="en-GB" sz="9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35" name="Grafik 1834"/>
          <p:cNvPicPr/>
          <p:nvPr/>
        </p:nvPicPr>
        <p:blipFill>
          <a:blip r:embed="rId5"/>
          <a:stretch/>
        </p:blipFill>
        <p:spPr>
          <a:xfrm>
            <a:off x="4572000" y="1647360"/>
            <a:ext cx="3531600" cy="2648160"/>
          </a:xfrm>
          <a:prstGeom prst="rect">
            <a:avLst/>
          </a:prstGeom>
          <a:ln w="0">
            <a:noFill/>
          </a:ln>
        </p:spPr>
      </p:pic>
      <p:pic>
        <p:nvPicPr>
          <p:cNvPr id="1836" name="Grafik 1835"/>
          <p:cNvPicPr/>
          <p:nvPr/>
        </p:nvPicPr>
        <p:blipFill>
          <a:blip r:embed="rId6"/>
          <a:stretch/>
        </p:blipFill>
        <p:spPr>
          <a:xfrm>
            <a:off x="7589520" y="3931920"/>
            <a:ext cx="3746880" cy="2809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CustomShape 151"/>
          <p:cNvSpPr/>
          <p:nvPr/>
        </p:nvSpPr>
        <p:spPr>
          <a:xfrm>
            <a:off x="335520" y="764640"/>
            <a:ext cx="10730160" cy="48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8" name="CustomShape 152"/>
          <p:cNvSpPr/>
          <p:nvPr/>
        </p:nvSpPr>
        <p:spPr>
          <a:xfrm>
            <a:off x="432720" y="1148040"/>
            <a:ext cx="10335600" cy="476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666666"/>
                </a:solidFill>
                <a:latin typeface="DejaVu Sans"/>
                <a:ea typeface="DejaVu Sans"/>
              </a:rPr>
              <a:t>Climate-Resilient Food Production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9" name="CustomShape 153"/>
          <p:cNvSpPr/>
          <p:nvPr/>
        </p:nvSpPr>
        <p:spPr>
          <a:xfrm>
            <a:off x="335520" y="1268280"/>
            <a:ext cx="10730160" cy="501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34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Agroforestry → Trees/shrubs are grown around or among crops or pastureland (</a:t>
            </a:r>
            <a:r>
              <a:rPr lang="en-US" sz="1800" b="0" u="sng" strike="noStrike" spc="-1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Link</a:t>
            </a: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)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34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Permaculture → Growth of an agricultural ecosystem in a self-sufficient and sustainable way (</a:t>
            </a:r>
            <a:r>
              <a:rPr lang="en-US" sz="1800" b="0" u="sng" strike="noStrike" spc="-1">
                <a:solidFill>
                  <a:srgbClr val="0000FF"/>
                </a:solidFill>
                <a:uFillTx/>
                <a:latin typeface="DejaVu Sans"/>
                <a:ea typeface="DejaVu Sans"/>
                <a:hlinkClick r:id="rId3"/>
              </a:rPr>
              <a:t>Link</a:t>
            </a: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) 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34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Silvopasture → Trees, forage and domesticated animals in a mutually beneficial way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34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Etc.  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rafik 1839"/>
          <p:cNvPicPr/>
          <p:nvPr/>
        </p:nvPicPr>
        <p:blipFill>
          <a:blip r:embed="rId2"/>
          <a:stretch/>
        </p:blipFill>
        <p:spPr>
          <a:xfrm>
            <a:off x="2682000" y="1645920"/>
            <a:ext cx="6459480" cy="4843800"/>
          </a:xfrm>
          <a:prstGeom prst="rect">
            <a:avLst/>
          </a:prstGeom>
          <a:ln w="0">
            <a:noFill/>
          </a:ln>
        </p:spPr>
      </p:pic>
      <p:sp>
        <p:nvSpPr>
          <p:cNvPr id="1841" name="CustomShape 154"/>
          <p:cNvSpPr/>
          <p:nvPr/>
        </p:nvSpPr>
        <p:spPr>
          <a:xfrm>
            <a:off x="274320" y="6492240"/>
            <a:ext cx="10521000" cy="245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A6A6A6"/>
                </a:solidFill>
                <a:latin typeface="Roboto"/>
                <a:ea typeface="Roboto"/>
              </a:rPr>
              <a:t>Benjamin Leiding – </a:t>
            </a:r>
            <a:r>
              <a:rPr lang="en-US" sz="900" b="0" u="sng" strike="noStrike" spc="-1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CC BY-SA 4.0</a:t>
            </a:r>
            <a:r>
              <a:rPr lang="en-US" sz="900" b="0" strike="noStrike" spc="-1">
                <a:solidFill>
                  <a:srgbClr val="A6A6A6"/>
                </a:solidFill>
                <a:latin typeface="Roboto"/>
                <a:ea typeface="Roboto"/>
              </a:rPr>
              <a:t>. </a:t>
            </a:r>
            <a:endParaRPr lang="en-GB" sz="9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2" name="CustomShape 155"/>
          <p:cNvSpPr/>
          <p:nvPr/>
        </p:nvSpPr>
        <p:spPr>
          <a:xfrm>
            <a:off x="335520" y="764640"/>
            <a:ext cx="10730160" cy="48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3" name="CustomShape 156"/>
          <p:cNvSpPr/>
          <p:nvPr/>
        </p:nvSpPr>
        <p:spPr>
          <a:xfrm>
            <a:off x="432720" y="1148040"/>
            <a:ext cx="10335600" cy="476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666666"/>
                </a:solidFill>
                <a:latin typeface="DejaVu Sans"/>
                <a:ea typeface="DejaVu Sans"/>
              </a:rPr>
              <a:t>Climate-Resilient Food Production – Garden Plot (“Kleingarten”)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CustomShape 157"/>
          <p:cNvSpPr/>
          <p:nvPr/>
        </p:nvSpPr>
        <p:spPr>
          <a:xfrm>
            <a:off x="274320" y="6217920"/>
            <a:ext cx="10521000" cy="55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A6A6A6"/>
                </a:solidFill>
                <a:latin typeface="Roboto"/>
                <a:ea typeface="Roboto"/>
              </a:rPr>
              <a:t>1. Neitram – https://upload.wikimedia.org/wikipedia/commons/7/71/Urban-Gardening-Demonstrationsgarten_der_Hochschule_Augsburg_01.jpg – </a:t>
            </a:r>
            <a:r>
              <a:rPr lang="en-US" sz="900" b="0" u="sng" strike="noStrike" spc="-1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endParaRPr lang="en-GB" sz="9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A6A6A6"/>
                </a:solidFill>
                <a:latin typeface="Roboto"/>
                <a:ea typeface="Roboto"/>
              </a:rPr>
              <a:t>2. Bad Alley – https://www.flickr.com/photos/badalley/3727226471 – </a:t>
            </a:r>
            <a:r>
              <a:rPr lang="en-US" sz="900" b="0" u="sng" strike="noStrike" spc="-1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CC BY-NC-SA 2.0</a:t>
            </a:r>
            <a:endParaRPr lang="en-GB" sz="9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A6A6A6"/>
                </a:solidFill>
                <a:latin typeface="Roboto"/>
                <a:ea typeface="Roboto"/>
              </a:rPr>
              <a:t>3. Ecoscapes – https://upload.wikimedia.org/wikipedia/commons/9/9d/Condominium_balcony_container_gardening_at_night.jpg – </a:t>
            </a:r>
            <a:r>
              <a:rPr lang="en-US" sz="900" b="0" u="sng" strike="noStrike" spc="-1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endParaRPr lang="en-GB" sz="9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5" name="CustomShape 158"/>
          <p:cNvSpPr/>
          <p:nvPr/>
        </p:nvSpPr>
        <p:spPr>
          <a:xfrm>
            <a:off x="335520" y="764640"/>
            <a:ext cx="10730160" cy="48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6" name="CustomShape 159"/>
          <p:cNvSpPr/>
          <p:nvPr/>
        </p:nvSpPr>
        <p:spPr>
          <a:xfrm>
            <a:off x="432720" y="1148040"/>
            <a:ext cx="10335600" cy="476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666666"/>
                </a:solidFill>
                <a:latin typeface="DejaVu Sans"/>
                <a:ea typeface="DejaVu Sans"/>
              </a:rPr>
              <a:t>Climate-Resilient Food Production – Urban/Balcony Gardening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47" name="Grafik 1846"/>
          <p:cNvPicPr/>
          <p:nvPr/>
        </p:nvPicPr>
        <p:blipFill>
          <a:blip r:embed="rId4"/>
          <a:stretch/>
        </p:blipFill>
        <p:spPr>
          <a:xfrm>
            <a:off x="432720" y="2468880"/>
            <a:ext cx="3720600" cy="2790000"/>
          </a:xfrm>
          <a:prstGeom prst="rect">
            <a:avLst/>
          </a:prstGeom>
          <a:ln w="0">
            <a:noFill/>
          </a:ln>
        </p:spPr>
      </p:pic>
      <p:pic>
        <p:nvPicPr>
          <p:cNvPr id="1848" name="Grafik 1847"/>
          <p:cNvPicPr/>
          <p:nvPr/>
        </p:nvPicPr>
        <p:blipFill>
          <a:blip r:embed="rId5"/>
          <a:stretch/>
        </p:blipFill>
        <p:spPr>
          <a:xfrm>
            <a:off x="4494960" y="2103120"/>
            <a:ext cx="2634840" cy="3514320"/>
          </a:xfrm>
          <a:prstGeom prst="rect">
            <a:avLst/>
          </a:prstGeom>
          <a:ln w="0">
            <a:noFill/>
          </a:ln>
        </p:spPr>
      </p:pic>
      <p:pic>
        <p:nvPicPr>
          <p:cNvPr id="1849" name="Grafik 1848"/>
          <p:cNvPicPr/>
          <p:nvPr/>
        </p:nvPicPr>
        <p:blipFill>
          <a:blip r:embed="rId6"/>
          <a:stretch/>
        </p:blipFill>
        <p:spPr>
          <a:xfrm>
            <a:off x="7772040" y="1645920"/>
            <a:ext cx="2923920" cy="4388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CustomShape 160"/>
          <p:cNvSpPr/>
          <p:nvPr/>
        </p:nvSpPr>
        <p:spPr>
          <a:xfrm>
            <a:off x="335520" y="1268640"/>
            <a:ext cx="10734480" cy="5022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Short history of actions on climate change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Geneva, Kyoto, Copenhagen, Paris, Glasgow, etc.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Problem 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648000" lvl="2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padmaa"/>
              <a:buChar char="─"/>
            </a:pP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→ A lot of bla bla 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648000" lvl="2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padmaa"/>
              <a:buChar char="─"/>
            </a:pP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→ Lack of progress 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648000" lvl="2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padmaa"/>
              <a:buChar char="─"/>
            </a:pP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→ Policies favor business as usual instead of acting in accordance with science because they are afraid to make unpopular decisions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lang="en-US" sz="1800" b="1" strike="noStrike" spc="-1">
                <a:solidFill>
                  <a:srgbClr val="000000"/>
                </a:solidFill>
                <a:latin typeface="DejaVu Sans"/>
                <a:ea typeface="DejaVu Sans"/>
              </a:rPr>
              <a:t>Individual activism as a response / counter movement to inactive governments</a:t>
            </a: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 who ignore  urgent issues (i.e., the three key challenges of the 21</a:t>
            </a:r>
            <a:r>
              <a:rPr lang="en-US" sz="1800" b="0" strike="noStrike" spc="-1" baseline="33000">
                <a:solidFill>
                  <a:srgbClr val="000000"/>
                </a:solidFill>
                <a:latin typeface="DejaVu Sans"/>
                <a:ea typeface="DejaVu Sans"/>
              </a:rPr>
              <a:t>st</a:t>
            </a: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 century)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1" name="CustomShape 161"/>
          <p:cNvSpPr/>
          <p:nvPr/>
        </p:nvSpPr>
        <p:spPr>
          <a:xfrm>
            <a:off x="428400" y="1148040"/>
            <a:ext cx="10350000" cy="49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666666"/>
                </a:solidFill>
                <a:latin typeface="DejaVu Sans"/>
                <a:ea typeface="DejaVu Sans"/>
              </a:rPr>
              <a:t>Activism – Fridays for Future / Extinction Rebellion / Etc. 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2" name="CustomShape 162"/>
          <p:cNvSpPr/>
          <p:nvPr/>
        </p:nvSpPr>
        <p:spPr>
          <a:xfrm>
            <a:off x="335520" y="764640"/>
            <a:ext cx="10734480" cy="48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CustomShape 163"/>
          <p:cNvSpPr/>
          <p:nvPr/>
        </p:nvSpPr>
        <p:spPr>
          <a:xfrm>
            <a:off x="335520" y="1268640"/>
            <a:ext cx="10734480" cy="5022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lang="en-US" sz="1800" b="0" i="1" strike="noStrike" spc="-1">
                <a:solidFill>
                  <a:srgbClr val="000000"/>
                </a:solidFill>
                <a:latin typeface="DejaVu Sans"/>
                <a:ea typeface="DejaVu Sans"/>
              </a:rPr>
              <a:t>Climate activists are sometimes depicted as dangerous radicals, but the truly dangerous radicals are the countries that are increasing the production of fossil fuels.</a:t>
            </a: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”  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lang="en-US" sz="1800" b="1" strike="noStrike" spc="-1">
                <a:solidFill>
                  <a:srgbClr val="000000"/>
                </a:solidFill>
                <a:latin typeface="DejaVu Sans"/>
                <a:ea typeface="DejaVu Sans"/>
              </a:rPr>
              <a:t>United Nations Secretary General Antonio Guterres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4" name="CustomShape 164"/>
          <p:cNvSpPr/>
          <p:nvPr/>
        </p:nvSpPr>
        <p:spPr>
          <a:xfrm>
            <a:off x="361080" y="3223800"/>
            <a:ext cx="10783440" cy="11610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55" name="CustomShape 165"/>
          <p:cNvSpPr/>
          <p:nvPr/>
        </p:nvSpPr>
        <p:spPr>
          <a:xfrm>
            <a:off x="428400" y="1148040"/>
            <a:ext cx="10350000" cy="49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666666"/>
                </a:solidFill>
                <a:latin typeface="DejaVu Sans"/>
                <a:ea typeface="DejaVu Sans"/>
              </a:rPr>
              <a:t>Activism – Fridays for Future / Extinction Rebellion / Etc. 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6" name="CustomShape 166"/>
          <p:cNvSpPr/>
          <p:nvPr/>
        </p:nvSpPr>
        <p:spPr>
          <a:xfrm>
            <a:off x="335520" y="764640"/>
            <a:ext cx="10734480" cy="48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CustomShape 174"/>
          <p:cNvSpPr/>
          <p:nvPr/>
        </p:nvSpPr>
        <p:spPr>
          <a:xfrm>
            <a:off x="335520" y="1268640"/>
            <a:ext cx="10734480" cy="5022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Assumption → Capitalism = pyramid/ponzy scheme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What are alternatives?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Cooperatives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gGmbH (non-profit company with limited liability under German law)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Cooperative comunities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Get a job that does not facilitate an unsustainable use of our planet, i.e., the three key challenges of the 21</a:t>
            </a:r>
            <a:r>
              <a:rPr lang="en-US" sz="1800" b="0" strike="noStrike" spc="-1" baseline="33000">
                <a:solidFill>
                  <a:srgbClr val="000000"/>
                </a:solidFill>
                <a:latin typeface="DejaVu Sans"/>
                <a:ea typeface="DejaVu Sans"/>
              </a:rPr>
              <a:t>st</a:t>
            </a: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 century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Go local (local cooperation, local consumption, local money, local sourcing of resources)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Less expenses → less time you need to spend working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8" name="CustomShape 175"/>
          <p:cNvSpPr/>
          <p:nvPr/>
        </p:nvSpPr>
        <p:spPr>
          <a:xfrm>
            <a:off x="428400" y="1148040"/>
            <a:ext cx="10350000" cy="49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666666"/>
                </a:solidFill>
                <a:latin typeface="DejaVu Sans"/>
                <a:ea typeface="DejaVu Sans"/>
              </a:rPr>
              <a:t>Break Out of the Hamster Wheel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9" name="CustomShape 176"/>
          <p:cNvSpPr/>
          <p:nvPr/>
        </p:nvSpPr>
        <p:spPr>
          <a:xfrm>
            <a:off x="335520" y="764640"/>
            <a:ext cx="10734480" cy="48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CustomShape 177"/>
          <p:cNvSpPr/>
          <p:nvPr/>
        </p:nvSpPr>
        <p:spPr>
          <a:xfrm>
            <a:off x="428400" y="1148040"/>
            <a:ext cx="10350000" cy="49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666666"/>
                </a:solidFill>
                <a:latin typeface="DejaVu Sans"/>
                <a:ea typeface="DejaVu Sans"/>
              </a:rPr>
              <a:t>Google Search Term “sustainable business cooperative”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1" name="CustomShape 178"/>
          <p:cNvSpPr/>
          <p:nvPr/>
        </p:nvSpPr>
        <p:spPr>
          <a:xfrm>
            <a:off x="335520" y="764640"/>
            <a:ext cx="10734480" cy="48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DejaVu Sans"/>
                <a:ea typeface="DejaVu Sans"/>
              </a:rPr>
              <a:t>Fun Fact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62" name="Grafik 1861"/>
          <p:cNvPicPr/>
          <p:nvPr/>
        </p:nvPicPr>
        <p:blipFill>
          <a:blip r:embed="rId2"/>
          <a:stretch/>
        </p:blipFill>
        <p:spPr>
          <a:xfrm>
            <a:off x="1858680" y="2087640"/>
            <a:ext cx="7557480" cy="4219560"/>
          </a:xfrm>
          <a:prstGeom prst="rect">
            <a:avLst/>
          </a:prstGeom>
          <a:ln w="0">
            <a:noFill/>
          </a:ln>
        </p:spPr>
      </p:pic>
      <p:sp>
        <p:nvSpPr>
          <p:cNvPr id="1863" name="CustomShape 179"/>
          <p:cNvSpPr/>
          <p:nvPr/>
        </p:nvSpPr>
        <p:spPr>
          <a:xfrm>
            <a:off x="9950040" y="907560"/>
            <a:ext cx="512280" cy="4921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92D050"/>
          </a:solidFill>
          <a:ln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CustomShape 180"/>
          <p:cNvSpPr/>
          <p:nvPr/>
        </p:nvSpPr>
        <p:spPr>
          <a:xfrm>
            <a:off x="335520" y="764640"/>
            <a:ext cx="10737000" cy="48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DejaVu Sans"/>
                <a:ea typeface="DejaVu Sans"/>
              </a:rPr>
              <a:t>Fun Fact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5" name="CustomShape 181"/>
          <p:cNvSpPr/>
          <p:nvPr/>
        </p:nvSpPr>
        <p:spPr>
          <a:xfrm>
            <a:off x="336240" y="1600920"/>
            <a:ext cx="10854720" cy="387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0844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100 companies produced more than 70% of the world’s greenhouse gas emissions between 1988 and 2017</a:t>
            </a:r>
            <a:endParaRPr lang="en-GB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0844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Guess who is on the list?</a:t>
            </a:r>
            <a:endParaRPr lang="en-GB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6" name="CustomShape 182"/>
          <p:cNvSpPr/>
          <p:nvPr/>
        </p:nvSpPr>
        <p:spPr>
          <a:xfrm>
            <a:off x="270720" y="6322680"/>
            <a:ext cx="10791720" cy="227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A6A6A6"/>
                </a:solidFill>
                <a:latin typeface="DejaVu Sans"/>
                <a:ea typeface="Roboto"/>
              </a:rPr>
              <a:t>https://www.theguardian.com/sustainable-business/2017/jul/10/100-fossil-fuel-companies-investors-responsible-71-global-emissions-cdp-study-climate-change</a:t>
            </a:r>
            <a:endParaRPr lang="en-GB" sz="9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7" name="CustomShape 183"/>
          <p:cNvSpPr/>
          <p:nvPr/>
        </p:nvSpPr>
        <p:spPr>
          <a:xfrm>
            <a:off x="3566160" y="3017520"/>
            <a:ext cx="5021280" cy="273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lang="en-US" sz="14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 China (Coal) → 14.32%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lang="en-US" sz="14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 Saudi Arabian Oil Company (Aramco) → 4.50%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lang="en-US" sz="14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 Gazprom OAO	→ 3.91%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lang="en-US" sz="14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 National Iranian Oil → 2.28%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lang="en-US" sz="14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 ExxonMobil Corp → 1.98%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lang="en-US" sz="14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 Coal India	→ 1.87%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lang="en-US" sz="14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 Petroleos Mexicanos (Pemex) → 1.87%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lang="en-US" sz="14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 Russia (Coal) → 1.86%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lang="en-US" sz="14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 Royal Dutch Shell PLC → 1.67%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lang="en-US" sz="14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 China National Petroleum Corp (CNPC) → 1.56%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lang="en-US" sz="1400" b="1" strike="noStrike" spc="-1">
                <a:solidFill>
                  <a:srgbClr val="C9211E"/>
                </a:solidFill>
                <a:highlight>
                  <a:srgbClr val="FFFF00"/>
                </a:highlight>
                <a:latin typeface="DejaVu Sans"/>
                <a:ea typeface="DejaVu Sans"/>
              </a:rPr>
              <a:t> BP PLC → 1.53%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lang="en-US" sz="1400" b="0" strike="noStrike" spc="-1">
                <a:solidFill>
                  <a:srgbClr val="000000"/>
                </a:solidFill>
                <a:highlight>
                  <a:srgbClr val="FFFF00"/>
                </a:highlight>
                <a:latin typeface="DejaVu Sans"/>
                <a:ea typeface="DejaVu Sans"/>
              </a:rPr>
              <a:t> Chevron Corp → 1.31%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8" name="CustomShape 184"/>
          <p:cNvSpPr/>
          <p:nvPr/>
        </p:nvSpPr>
        <p:spPr>
          <a:xfrm>
            <a:off x="2743200" y="5760720"/>
            <a:ext cx="5387040" cy="850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u="sng" strike="noStrike" spc="-1">
                <a:solidFill>
                  <a:srgbClr val="000000"/>
                </a:solidFill>
                <a:uFillTx/>
                <a:latin typeface="DejaVu Sans"/>
                <a:ea typeface="DejaVu Sans"/>
              </a:rPr>
              <a:t>Blaming individuals and denying any responsibility → great strategy!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9" name="CustomShape 185"/>
          <p:cNvSpPr/>
          <p:nvPr/>
        </p:nvSpPr>
        <p:spPr>
          <a:xfrm>
            <a:off x="432720" y="1148040"/>
            <a:ext cx="10346040" cy="486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666666"/>
                </a:solidFill>
                <a:latin typeface="DejaVu Sans"/>
                <a:ea typeface="DejaVu Sans"/>
              </a:rPr>
              <a:t>Google Search Term “sustainable business cooperative”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0" name="CustomShape 186"/>
          <p:cNvSpPr/>
          <p:nvPr/>
        </p:nvSpPr>
        <p:spPr>
          <a:xfrm>
            <a:off x="9950040" y="907560"/>
            <a:ext cx="512280" cy="4921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92D050"/>
          </a:solidFill>
          <a:ln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CustomShape 187"/>
          <p:cNvSpPr/>
          <p:nvPr/>
        </p:nvSpPr>
        <p:spPr>
          <a:xfrm>
            <a:off x="335520" y="764640"/>
            <a:ext cx="10737000" cy="48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2" name="CustomShape 188"/>
          <p:cNvSpPr/>
          <p:nvPr/>
        </p:nvSpPr>
        <p:spPr>
          <a:xfrm>
            <a:off x="270720" y="6322680"/>
            <a:ext cx="10791720" cy="227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A6A6A6"/>
                </a:solidFill>
                <a:latin typeface="DejaVu Sans"/>
                <a:ea typeface="Roboto"/>
              </a:rPr>
              <a:t>http://www.oneplanetcouncil.org.uk/</a:t>
            </a:r>
            <a:endParaRPr lang="en-GB" sz="9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3" name="CustomShape 189"/>
          <p:cNvSpPr/>
          <p:nvPr/>
        </p:nvSpPr>
        <p:spPr>
          <a:xfrm>
            <a:off x="432720" y="1148040"/>
            <a:ext cx="10346040" cy="486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666666"/>
                </a:solidFill>
                <a:latin typeface="DejaVu Sans"/>
                <a:ea typeface="DejaVu Sans"/>
              </a:rPr>
              <a:t>Wales “One Planet Development”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4" name="CustomShape 190"/>
          <p:cNvSpPr/>
          <p:nvPr/>
        </p:nvSpPr>
        <p:spPr>
          <a:xfrm>
            <a:off x="335520" y="1268640"/>
            <a:ext cx="10734480" cy="5022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“One Wales: One Planet”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Timeframe → one generation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Goal 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648000" lvl="2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Symbol"/>
              <a:buChar char=""/>
            </a:pP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Wales should use only its fair share of the earth’s resources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648000" lvl="2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Symbol"/>
              <a:buChar char=""/>
            </a:pP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Zero carbon emissions for both use and construction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How?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Low Impact Development principles (applicable in Wales)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Prototypes / Test Communities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648000" lvl="2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Symbol"/>
              <a:buChar char=""/>
            </a:pP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Single homes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648000" lvl="2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Symbol"/>
              <a:buChar char=""/>
            </a:pP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Co-operative communities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CustomShape 14"/>
          <p:cNvSpPr/>
          <p:nvPr/>
        </p:nvSpPr>
        <p:spPr>
          <a:xfrm>
            <a:off x="335520" y="764640"/>
            <a:ext cx="10731960" cy="48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DejaVu Sans"/>
                <a:ea typeface="DejaVu Sans"/>
              </a:rPr>
              <a:t>Course Evaluation Results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6" name="CustomShape 15"/>
          <p:cNvSpPr/>
          <p:nvPr/>
        </p:nvSpPr>
        <p:spPr>
          <a:xfrm>
            <a:off x="432720" y="1148040"/>
            <a:ext cx="10337400" cy="478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666666"/>
                </a:solidFill>
                <a:latin typeface="DejaVu Sans"/>
                <a:ea typeface="DejaVu Sans"/>
              </a:rPr>
              <a:t>Feedback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67" name="Grafik 1666"/>
          <p:cNvPicPr/>
          <p:nvPr/>
        </p:nvPicPr>
        <p:blipFill>
          <a:blip r:embed="rId2"/>
          <a:stretch/>
        </p:blipFill>
        <p:spPr>
          <a:xfrm>
            <a:off x="540000" y="2160000"/>
            <a:ext cx="10284120" cy="3947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CustomShape 99"/>
          <p:cNvSpPr/>
          <p:nvPr/>
        </p:nvSpPr>
        <p:spPr>
          <a:xfrm>
            <a:off x="335520" y="4406760"/>
            <a:ext cx="10727280" cy="1336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000" b="1" strike="noStrike" cap="all" spc="-1">
                <a:solidFill>
                  <a:srgbClr val="008C4F"/>
                </a:solidFill>
                <a:latin typeface="Arial Unicode MS"/>
                <a:ea typeface="DejaVu Sans"/>
              </a:rPr>
              <a:t>Wrap-Up</a:t>
            </a:r>
            <a:endParaRPr lang="en-GB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6" name="CustomShape 100"/>
          <p:cNvSpPr/>
          <p:nvPr/>
        </p:nvSpPr>
        <p:spPr>
          <a:xfrm>
            <a:off x="335520" y="2906640"/>
            <a:ext cx="10727280" cy="147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CustomShape 101"/>
          <p:cNvSpPr/>
          <p:nvPr/>
        </p:nvSpPr>
        <p:spPr>
          <a:xfrm>
            <a:off x="335520" y="764640"/>
            <a:ext cx="10727640" cy="47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DejaVu Sans"/>
                <a:ea typeface="DejaVu Sans"/>
              </a:rPr>
              <a:t>Wrap-Up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8" name="CustomShape 102"/>
          <p:cNvSpPr/>
          <p:nvPr/>
        </p:nvSpPr>
        <p:spPr>
          <a:xfrm>
            <a:off x="335520" y="1268640"/>
            <a:ext cx="10817640" cy="5015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195120" indent="-1742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Kate Marvel: “</a:t>
            </a:r>
            <a:r>
              <a:rPr lang="en-US" sz="1800" b="0" i="1" strike="noStrike" spc="-1">
                <a:solidFill>
                  <a:srgbClr val="000000"/>
                </a:solidFill>
                <a:latin typeface="DejaVu Sans"/>
                <a:ea typeface="DejaVu Sans"/>
              </a:rPr>
              <a:t>Courage is the resolve to do well without the assurance of a happy ending.</a:t>
            </a: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”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4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You do not have to be a sustainability saint → be as sustainable as possible, it still makes a difference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4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Small progress vs. no progress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4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Silence/being inactive supports the destruction of our planet (← I just checked, still no “</a:t>
            </a:r>
            <a:r>
              <a:rPr lang="en-US" sz="1800" b="0" i="1" strike="noStrike" spc="-1">
                <a:solidFill>
                  <a:srgbClr val="000000"/>
                </a:solidFill>
                <a:latin typeface="DejaVu Sans"/>
                <a:ea typeface="DejaVu Sans"/>
              </a:rPr>
              <a:t>planet B</a:t>
            </a: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” available) 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4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Do something instead of giving up right away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195120" indent="-1742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lang="en-US" sz="18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Leading by example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CustomShape 1"/>
          <p:cNvSpPr/>
          <p:nvPr/>
        </p:nvSpPr>
        <p:spPr>
          <a:xfrm>
            <a:off x="335520" y="1268640"/>
            <a:ext cx="10724760" cy="501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799"/>
              </a:spcBef>
              <a:tabLst>
                <a:tab pos="0" algn="l"/>
              </a:tabLst>
            </a:pPr>
            <a:r>
              <a:rPr lang="en-GB" sz="4000" b="1" strike="noStrike" spc="-1">
                <a:solidFill>
                  <a:srgbClr val="000000"/>
                </a:solidFill>
                <a:latin typeface="DejaVu Sans"/>
                <a:ea typeface="DejaVu Sans"/>
              </a:rPr>
              <a:t>Thanks!</a:t>
            </a:r>
            <a:endParaRPr lang="en-GB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0" name="CustomShape 2"/>
          <p:cNvSpPr/>
          <p:nvPr/>
        </p:nvSpPr>
        <p:spPr>
          <a:xfrm>
            <a:off x="335520" y="764640"/>
            <a:ext cx="10724760" cy="47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CustomShape 17"/>
          <p:cNvSpPr/>
          <p:nvPr/>
        </p:nvSpPr>
        <p:spPr>
          <a:xfrm>
            <a:off x="335520" y="764640"/>
            <a:ext cx="10731960" cy="48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DejaVu Sans"/>
                <a:ea typeface="DejaVu Sans"/>
              </a:rPr>
              <a:t>Course Evaluation Results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9" name="CustomShape 18"/>
          <p:cNvSpPr/>
          <p:nvPr/>
        </p:nvSpPr>
        <p:spPr>
          <a:xfrm>
            <a:off x="432720" y="1148040"/>
            <a:ext cx="10337400" cy="478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666666"/>
                </a:solidFill>
                <a:latin typeface="DejaVu Sans"/>
                <a:ea typeface="DejaVu Sans"/>
              </a:rPr>
              <a:t>Feedback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70" name="Grafik 1669"/>
          <p:cNvPicPr/>
          <p:nvPr/>
        </p:nvPicPr>
        <p:blipFill>
          <a:blip r:embed="rId2"/>
          <a:stretch/>
        </p:blipFill>
        <p:spPr>
          <a:xfrm>
            <a:off x="218880" y="3060000"/>
            <a:ext cx="9821160" cy="16981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CustomShape 21"/>
          <p:cNvSpPr/>
          <p:nvPr/>
        </p:nvSpPr>
        <p:spPr>
          <a:xfrm>
            <a:off x="335520" y="4406760"/>
            <a:ext cx="10727280" cy="1336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000" b="1" strike="noStrike" cap="all" spc="-1">
                <a:solidFill>
                  <a:srgbClr val="008C4F"/>
                </a:solidFill>
                <a:latin typeface="Arial Unicode MS"/>
                <a:ea typeface="DejaVu Sans"/>
              </a:rPr>
              <a:t>Recap – LTG Course in a nutshell</a:t>
            </a:r>
            <a:endParaRPr lang="en-GB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2" name="CustomShape 22"/>
          <p:cNvSpPr/>
          <p:nvPr/>
        </p:nvSpPr>
        <p:spPr>
          <a:xfrm>
            <a:off x="335520" y="2906640"/>
            <a:ext cx="10727280" cy="147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CustomShape 64"/>
          <p:cNvSpPr/>
          <p:nvPr/>
        </p:nvSpPr>
        <p:spPr>
          <a:xfrm>
            <a:off x="335520" y="764640"/>
            <a:ext cx="10735920" cy="486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4" name="CustomShape 69"/>
          <p:cNvSpPr/>
          <p:nvPr/>
        </p:nvSpPr>
        <p:spPr>
          <a:xfrm>
            <a:off x="335520" y="1268280"/>
            <a:ext cx="10735920" cy="5023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5" name="CustomShape 70"/>
          <p:cNvSpPr/>
          <p:nvPr/>
        </p:nvSpPr>
        <p:spPr>
          <a:xfrm>
            <a:off x="432720" y="1148040"/>
            <a:ext cx="10344960" cy="48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666666"/>
                </a:solidFill>
                <a:latin typeface="DejaVu Sans"/>
                <a:ea typeface="DejaVu Sans"/>
              </a:rPr>
              <a:t>Sustainability – Definition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6" name="CustomShape 71"/>
          <p:cNvSpPr/>
          <p:nvPr/>
        </p:nvSpPr>
        <p:spPr>
          <a:xfrm>
            <a:off x="361080" y="3292200"/>
            <a:ext cx="10784880" cy="136152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CustomShape 59"/>
          <p:cNvSpPr/>
          <p:nvPr/>
        </p:nvSpPr>
        <p:spPr>
          <a:xfrm>
            <a:off x="335520" y="764640"/>
            <a:ext cx="10735920" cy="486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8" name="CustomShape 60"/>
          <p:cNvSpPr/>
          <p:nvPr/>
        </p:nvSpPr>
        <p:spPr>
          <a:xfrm>
            <a:off x="335520" y="1268280"/>
            <a:ext cx="10735920" cy="5023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lang="en-US" sz="1800" b="0" i="1" strike="noStrike" spc="-1">
                <a:solidFill>
                  <a:srgbClr val="000000"/>
                </a:solidFill>
                <a:latin typeface="DejaVu Sans"/>
                <a:ea typeface="DejaVu Sans"/>
              </a:rPr>
              <a:t>„Development that meets the needs of the present without compromising the ability of future generations to meet their own needs.”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9" name="CustomShape 61"/>
          <p:cNvSpPr/>
          <p:nvPr/>
        </p:nvSpPr>
        <p:spPr>
          <a:xfrm>
            <a:off x="432720" y="1148040"/>
            <a:ext cx="10344960" cy="48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666666"/>
                </a:solidFill>
                <a:latin typeface="DejaVu Sans"/>
                <a:ea typeface="DejaVu Sans"/>
              </a:rPr>
              <a:t>Sustainability – Definition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0" name="CustomShape 62"/>
          <p:cNvSpPr/>
          <p:nvPr/>
        </p:nvSpPr>
        <p:spPr>
          <a:xfrm>
            <a:off x="361080" y="3292200"/>
            <a:ext cx="10784880" cy="136152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81" name="CustomShape 63"/>
          <p:cNvSpPr/>
          <p:nvPr/>
        </p:nvSpPr>
        <p:spPr>
          <a:xfrm>
            <a:off x="263520" y="6492240"/>
            <a:ext cx="10790640" cy="227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A6A6A6"/>
                </a:solidFill>
                <a:latin typeface="DejaVu Sans"/>
                <a:ea typeface="Roboto"/>
              </a:rPr>
              <a:t>Report of the World Commission on Environment and Development: Our Common Future </a:t>
            </a:r>
            <a:r>
              <a:rPr lang="de-DE" sz="900" b="0" strike="noStrike" spc="-1">
                <a:solidFill>
                  <a:srgbClr val="A6A6A6"/>
                </a:solidFill>
                <a:latin typeface="DejaVu Sans"/>
                <a:ea typeface="Roboto"/>
              </a:rPr>
              <a:t>(1987) – http://www.un-documents.net/our-common-future.pdf </a:t>
            </a:r>
            <a:endParaRPr lang="en-GB" sz="9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2862</Words>
  <Application>Microsoft Office PowerPoint</Application>
  <PresentationFormat>Breitbild</PresentationFormat>
  <Paragraphs>267</Paragraphs>
  <Slides>52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52</vt:i4>
      </vt:variant>
    </vt:vector>
  </HeadingPairs>
  <TitlesOfParts>
    <vt:vector size="68" baseType="lpstr">
      <vt:lpstr>Arial</vt:lpstr>
      <vt:lpstr>Arial Unicode MS</vt:lpstr>
      <vt:lpstr>DejaVu Sans</vt:lpstr>
      <vt:lpstr>OpenSymbol</vt:lpstr>
      <vt:lpstr>padmaa</vt:lpstr>
      <vt:lpstr>Roboto</vt:lpstr>
      <vt:lpstr>StarSymbol</vt:lpstr>
      <vt:lpstr>Symbol</vt:lpstr>
      <vt:lpstr>Wingdings</vt:lpstr>
      <vt:lpstr>Wingdings 2</vt:lpstr>
      <vt:lpstr>Office Theme</vt:lpstr>
      <vt:lpstr>Office Theme</vt:lpstr>
      <vt:lpstr>Office Theme</vt:lpstr>
      <vt:lpstr>Office Theme</vt:lpstr>
      <vt:lpstr>Office Theme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Hooby</dc:creator>
  <dc:description/>
  <cp:lastModifiedBy>Nelly Nicaise Nyeck Mbialeu</cp:lastModifiedBy>
  <cp:revision>4033</cp:revision>
  <dcterms:created xsi:type="dcterms:W3CDTF">2013-05-21T09:22:36Z</dcterms:created>
  <dcterms:modified xsi:type="dcterms:W3CDTF">2025-02-05T13:52:03Z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false</vt:bool>
  </property>
  <property fmtid="{D5CDD505-2E9C-101B-9397-08002B2CF9AE}" pid="4" name="LinksUpToDate">
    <vt:bool>false</vt:bool>
  </property>
  <property fmtid="{D5CDD505-2E9C-101B-9397-08002B2CF9AE}" pid="5" name="MMClips">
    <vt:i4>0</vt:i4>
  </property>
  <property fmtid="{D5CDD505-2E9C-101B-9397-08002B2CF9AE}" pid="6" name="Notes">
    <vt:i4>1</vt:i4>
  </property>
  <property fmtid="{D5CDD505-2E9C-101B-9397-08002B2CF9AE}" pid="7" name="PresentationFormat">
    <vt:lpwstr>Breitbild</vt:lpwstr>
  </property>
  <property fmtid="{D5CDD505-2E9C-101B-9397-08002B2CF9AE}" pid="8" name="ScaleCrop">
    <vt:bool>false</vt:bool>
  </property>
  <property fmtid="{D5CDD505-2E9C-101B-9397-08002B2CF9AE}" pid="9" name="ShareDoc">
    <vt:bool>false</vt:bool>
  </property>
  <property fmtid="{D5CDD505-2E9C-101B-9397-08002B2CF9AE}" pid="10" name="Slides">
    <vt:i4>56</vt:i4>
  </property>
</Properties>
</file>